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1452" r:id="rId2"/>
    <p:sldId id="1463" r:id="rId3"/>
    <p:sldId id="1547" r:id="rId4"/>
    <p:sldId id="1522" r:id="rId5"/>
    <p:sldId id="1548" r:id="rId6"/>
    <p:sldId id="1546" r:id="rId7"/>
    <p:sldId id="1523" r:id="rId8"/>
    <p:sldId id="1466" r:id="rId9"/>
    <p:sldId id="1475" r:id="rId10"/>
    <p:sldId id="1511" r:id="rId11"/>
    <p:sldId id="1543" r:id="rId12"/>
    <p:sldId id="1535" r:id="rId13"/>
    <p:sldId id="1404" r:id="rId14"/>
    <p:sldId id="1517" r:id="rId15"/>
    <p:sldId id="1542" r:id="rId16"/>
    <p:sldId id="1519" r:id="rId17"/>
    <p:sldId id="1398" r:id="rId18"/>
    <p:sldId id="1541" r:id="rId19"/>
    <p:sldId id="1521" r:id="rId20"/>
    <p:sldId id="1530" r:id="rId21"/>
    <p:sldId id="1534" r:id="rId22"/>
    <p:sldId id="1464" r:id="rId23"/>
    <p:sldId id="1337" r:id="rId24"/>
    <p:sldId id="1392" r:id="rId25"/>
    <p:sldId id="1454" r:id="rId26"/>
    <p:sldId id="1295" r:id="rId27"/>
    <p:sldId id="1500" r:id="rId28"/>
    <p:sldId id="1533" r:id="rId29"/>
    <p:sldId id="1531" r:id="rId30"/>
    <p:sldId id="1422" r:id="rId31"/>
    <p:sldId id="1338" r:id="rId32"/>
    <p:sldId id="1503" r:id="rId33"/>
    <p:sldId id="1537" r:id="rId34"/>
    <p:sldId id="1313" r:id="rId35"/>
    <p:sldId id="1401" r:id="rId36"/>
    <p:sldId id="1405" r:id="rId37"/>
    <p:sldId id="1516" r:id="rId38"/>
    <p:sldId id="1467" r:id="rId39"/>
    <p:sldId id="1444" r:id="rId40"/>
    <p:sldId id="1361" r:id="rId41"/>
    <p:sldId id="1510" r:id="rId42"/>
    <p:sldId id="1471" r:id="rId43"/>
    <p:sldId id="1469" r:id="rId44"/>
    <p:sldId id="1512" r:id="rId45"/>
    <p:sldId id="1416" r:id="rId46"/>
    <p:sldId id="1538" r:id="rId47"/>
    <p:sldId id="1439" r:id="rId48"/>
    <p:sldId id="1514" r:id="rId49"/>
    <p:sldId id="1525" r:id="rId50"/>
    <p:sldId id="1441" r:id="rId51"/>
    <p:sldId id="1539" r:id="rId52"/>
    <p:sldId id="1470" r:id="rId53"/>
    <p:sldId id="1476" r:id="rId54"/>
    <p:sldId id="1508" r:id="rId55"/>
    <p:sldId id="1526" r:id="rId56"/>
    <p:sldId id="1321" r:id="rId57"/>
    <p:sldId id="1375" r:id="rId58"/>
    <p:sldId id="1536" r:id="rId59"/>
    <p:sldId id="1446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507600-3D44-6026-386E-7CAB15145354}" name="Wang Shijun" initials="WS" userId="9d6b59ee1f630ab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CCF"/>
    <a:srgbClr val="E8FEEC"/>
    <a:srgbClr val="00FF00"/>
    <a:srgbClr val="0000CC"/>
    <a:srgbClr val="F7F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FC7EA9-475B-4273-92EA-EB7AAC63D129}" v="31" dt="2020-06-02T20:32:47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68" autoAdjust="0"/>
    <p:restoredTop sz="95092" autoAdjust="0"/>
  </p:normalViewPr>
  <p:slideViewPr>
    <p:cSldViewPr snapToGrid="0">
      <p:cViewPr varScale="1">
        <p:scale>
          <a:sx n="72" d="100"/>
          <a:sy n="72" d="100"/>
        </p:scale>
        <p:origin x="-186" y="-84"/>
      </p:cViewPr>
      <p:guideLst>
        <p:guide orient="horz" pos="2137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200" d="100"/>
        <a:sy n="200" d="100"/>
      </p:scale>
      <p:origin x="0" y="-192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E9247-675A-4B2D-83DA-1F11F78E7EC8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1FE16-E601-4EB7-ACC5-57BB5C91B6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70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680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3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794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11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08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562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zh.wikipedia.org</a:t>
            </a:r>
            <a:r>
              <a:rPr kumimoji="1" lang="en" altLang="zh-CN" dirty="0"/>
              <a:t>/wiki/%E4%BA%94%E6%97%AC%E7%AF%80%E9%81%8B%E5%8B%95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571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045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965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10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48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305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068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145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70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141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4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595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83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105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986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0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243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95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93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304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937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555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www.youtube.com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watch?v</a:t>
            </a:r>
            <a:r>
              <a:rPr kumimoji="1" lang="en" altLang="zh-CN" dirty="0"/>
              <a:t>=IerTrZqI53M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551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168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905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65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19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1128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10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994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698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487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8197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67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508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17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99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09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241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6639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682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026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9045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9303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162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7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71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9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043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FE16-E601-4EB7-ACC5-57BB5C91B6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2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CB07F85-BE88-4A16-A99A-5DD41F2E0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97C9145-B826-4A57-9916-CB8090186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EF5223B-E413-4D9C-9BF6-87F943B3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C218534-9581-4F2A-B8FA-95991F10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B0AAB85-D940-4FDE-B3A3-75AF66EF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92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116585-2E59-469E-B2D9-60D9F9B4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037C11D-DF11-4D5E-AFA1-BADCF9C9C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2CC22E-0789-472C-9B65-8CD48DBC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5D99E5-52A3-4F98-A0B1-7BFF0014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46F6D9E-4C8D-4F09-A7FC-195CA26D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80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E4DB5C3-ED33-45E2-9FE6-88C0850E5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463A47E-BDCF-47C9-A252-C8C077A6C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88F91CD-45B0-4A81-981F-F945B301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59F1863-8137-490E-8D55-A5E4086E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750733-9E39-4898-AD98-15671DA5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99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97B3E032-C571-7AF2-5306-43A979E7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989FF29-C827-AEF2-12EB-04568A44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B078DC6-B556-2E70-EF02-008F2B5C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FF672B96-CEEE-E81B-02EF-B5AEC2CB0E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1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F0ED81-3746-43B1-8BEC-CAEBE387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219E5B2-AF1C-47C2-BAB9-FD5FE7B86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73C688-B9EE-4995-9D3E-2EF6D7F6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391F747-A9CB-4F90-86A7-BE13CD01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FD377C-6FD2-40B8-B886-B2D266E9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64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8B2B09-21AC-4A8F-9E95-F2EAF4D9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E25571A-6902-4527-87A0-A5A2AA015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E400B7-822F-4EAD-B0C4-4E75C823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F0B745-0265-493E-815A-E8F2BD10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1A1694-6158-43AF-9061-CE30AE81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34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E6B369-0370-4B92-832A-6C8D1989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799B00A-E75C-4523-B596-BEDD1D702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FBDBAEE-FB81-4B31-AA93-D951B3601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010B564-F454-47E8-A268-7BE3F1F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39D0C9E-CC7E-4B0E-9821-133FD01A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164C0A-69C4-450E-9031-B2B32E63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3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358D0A-6916-48C8-B987-D8F55A01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667D8DF-D7DD-47E9-A6E2-CD5C8B689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48875C0-462D-4166-9874-673CF2C84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6694789-74B0-456D-9184-DF32D881E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13CE2B3-6259-488A-A171-8D2D4AEAC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893FD557-3556-40FF-AC93-57A6A6480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A65E325-928A-403F-8D20-39697DFD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591D109-2BE5-47A8-96C5-2F0B1CD9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80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856F89-BFF9-4CC9-AF7E-54B769C4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357AE78-C16D-4752-8CE6-3EBF182D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E7509F5-2557-4EBC-B0BF-BE56F5D0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46E2980-A43D-44AF-9BA6-64BE30D6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08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60A6D1-967B-449D-9934-A92F8DED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2918339-DCCC-4854-9988-A4E118E3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C9499AA-F743-4387-9D13-7856AB2F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18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6479B2-0138-4CF1-A0EA-2B5B1624B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227462-CD17-4FDC-A2F8-F2BB8DD01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AA0D461-8438-4A85-A2F7-AB53EEEAE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C04B405-C8CF-4B35-A92B-4A1AC930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370AA7A-A1C5-4D49-910C-607641F4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B4AE5-0E11-4BFB-91AC-C5A5678E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02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3DE009F-A434-47A8-A997-3664F1DA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8265990-5C31-40F2-9047-E7DD9E7B9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814D25E-AF29-4CF6-9F11-B7CD916B7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C950A61-2F20-4D8C-91B9-156723A3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E9201A8-EA95-4C28-B114-774151E5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74D5428-E07D-4ECE-8478-0BA64D67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22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E0933C15-49DF-4CCF-9736-A4CFA0D0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45AE72-88C7-455B-9213-D88D9D11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607455B-2463-4015-947A-0620A1B29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0DF89-0968-4903-AD8A-07BAE6448F1A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2BB15B-0639-4DDB-96DC-76C1FE238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36DC73E-A4C9-41B3-8466-EC93793F1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8558-3BCE-4D76-88CD-F5F04FD4FC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5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N9-qPMW7uI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hyperlink" Target="https://www.logos.com.hk/bf/acms/content.asp?site=logosbf&amp;op=search&amp;type=product&amp;match=exact&amp;field=publisher&amp;text=%E5%A4%A9%E9%81%93%E6%9B%B8%E6%A8%9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88.jpeg"/><Relationship Id="rId4" Type="http://schemas.microsoft.com/office/2007/relationships/hdphoto" Target="../media/hdphoto5.wdp"/><Relationship Id="rId9" Type="http://schemas.openxmlformats.org/officeDocument/2006/relationships/hyperlink" Target="https://wikichi.icu/wiki/File:Azusa_street_group_photo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microsoft.com/office/2007/relationships/hdphoto" Target="../media/hdphoto7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25.png"/><Relationship Id="rId4" Type="http://schemas.openxmlformats.org/officeDocument/2006/relationships/image" Target="../media/image91.png"/><Relationship Id="rId9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11.png"/><Relationship Id="rId4" Type="http://schemas.microsoft.com/office/2007/relationships/hdphoto" Target="../media/hdphoto1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microsoft.com/office/2007/relationships/hdphoto" Target="../media/hdphoto13.wdp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8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128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123.png"/><Relationship Id="rId10" Type="http://schemas.openxmlformats.org/officeDocument/2006/relationships/image" Target="../media/image126.jpeg"/><Relationship Id="rId4" Type="http://schemas.openxmlformats.org/officeDocument/2006/relationships/image" Target="../media/image51.png"/><Relationship Id="rId9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37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6.jpeg"/><Relationship Id="rId5" Type="http://schemas.openxmlformats.org/officeDocument/2006/relationships/image" Target="../media/image131.jpeg"/><Relationship Id="rId10" Type="http://schemas.openxmlformats.org/officeDocument/2006/relationships/image" Target="../media/image135.jpeg"/><Relationship Id="rId4" Type="http://schemas.openxmlformats.org/officeDocument/2006/relationships/image" Target="../media/image130.jpeg"/><Relationship Id="rId9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gif"/><Relationship Id="rId7" Type="http://schemas.openxmlformats.org/officeDocument/2006/relationships/image" Target="../media/image140.png"/><Relationship Id="rId12" Type="http://schemas.openxmlformats.org/officeDocument/2006/relationships/image" Target="../media/image1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43.jpeg"/><Relationship Id="rId5" Type="http://schemas.openxmlformats.org/officeDocument/2006/relationships/image" Target="../media/image43.png"/><Relationship Id="rId10" Type="http://schemas.openxmlformats.org/officeDocument/2006/relationships/image" Target="../media/image15.jpeg"/><Relationship Id="rId4" Type="http://schemas.openxmlformats.org/officeDocument/2006/relationships/image" Target="../media/image139.png"/><Relationship Id="rId9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cuments\MB 在加不删 模板 2018 0908理（801M6923文）\PPT02 各种模板图片 2018 0810理\PPT云彩.jpg">
            <a:extLst>
              <a:ext uri="{FF2B5EF4-FFF2-40B4-BE49-F238E27FC236}">
                <a16:creationId xmlns="" xmlns:a16="http://schemas.microsoft.com/office/drawing/2014/main" id="{CD3FA6E8-204E-7B80-B494-27C61AEF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>
            <a:extLst>
              <a:ext uri="{FF2B5EF4-FFF2-40B4-BE49-F238E27FC236}">
                <a16:creationId xmlns="" xmlns:a16="http://schemas.microsoft.com/office/drawing/2014/main" id="{AD970DF9-E5A0-B2BF-D450-225829F83370}"/>
              </a:ext>
            </a:extLst>
          </p:cNvPr>
          <p:cNvSpPr txBox="1">
            <a:spLocks/>
          </p:cNvSpPr>
          <p:nvPr/>
        </p:nvSpPr>
        <p:spPr>
          <a:xfrm>
            <a:off x="1377092" y="2458301"/>
            <a:ext cx="6317673" cy="10252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6000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真理的柱石和根基</a:t>
            </a:r>
            <a:endParaRPr kumimoji="1" lang="en-US" altLang="zh-CN" sz="6000" dirty="0">
              <a:solidFill>
                <a:srgbClr val="C0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97D05BAF-0118-66BF-3AA6-116857B21255}"/>
              </a:ext>
            </a:extLst>
          </p:cNvPr>
          <p:cNvSpPr txBox="1"/>
          <p:nvPr/>
        </p:nvSpPr>
        <p:spPr>
          <a:xfrm>
            <a:off x="130200" y="5706167"/>
            <a:ext cx="6826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提前3:15「倘若我耽延日久，你也可以知道在神的家中当怎样行，这家就是永生神的教会，真理的柱石和根基。」</a:t>
            </a:r>
            <a:endParaRPr lang="en-US" altLang="zh-CN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启</a:t>
            </a:r>
            <a:r>
              <a:rPr lang="en-US" altLang="zh-CN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2:2</a:t>
            </a:r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「我知道你的行为、劳碌、忍耐，也知道你不能容忍恶人。你也曾试验那自称为使徒却不是使徒的，看出他们是假的来。」</a:t>
            </a:r>
          </a:p>
        </p:txBody>
      </p:sp>
      <p:sp>
        <p:nvSpPr>
          <p:cNvPr id="7" name="标题 1">
            <a:extLst>
              <a:ext uri="{FF2B5EF4-FFF2-40B4-BE49-F238E27FC236}">
                <a16:creationId xmlns="" xmlns:a16="http://schemas.microsoft.com/office/drawing/2014/main" id="{70A6FDD0-5970-300C-3CA5-DB78FB0DBB85}"/>
              </a:ext>
            </a:extLst>
          </p:cNvPr>
          <p:cNvSpPr txBox="1">
            <a:spLocks/>
          </p:cNvSpPr>
          <p:nvPr/>
        </p:nvSpPr>
        <p:spPr>
          <a:xfrm>
            <a:off x="425622" y="1569702"/>
            <a:ext cx="5938983" cy="417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i="1" dirty="0">
                <a:latin typeface="FZDaHei-B02S" panose="02010601030101010101" pitchFamily="2" charset="-122"/>
                <a:ea typeface="FZDaHei-B02S" panose="02010601030101010101" pitchFamily="2" charset="-122"/>
              </a:rPr>
              <a:t>杰夫灵恩系统对家庭十个危险</a:t>
            </a:r>
          </a:p>
        </p:txBody>
      </p:sp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D7C0B5D1-2F6E-C933-E3D8-61A1A196FAE9}"/>
              </a:ext>
            </a:extLst>
          </p:cNvPr>
          <p:cNvSpPr txBox="1">
            <a:spLocks/>
          </p:cNvSpPr>
          <p:nvPr/>
        </p:nvSpPr>
        <p:spPr>
          <a:xfrm>
            <a:off x="157017" y="5288298"/>
            <a:ext cx="3113200" cy="4178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400" b="1" i="1" dirty="0"/>
              <a:t>2022.8.28</a:t>
            </a:r>
            <a:r>
              <a:rPr kumimoji="1" lang="zh-CN" altLang="en-US" sz="2400" b="1" i="1" dirty="0"/>
              <a:t>查考求证</a:t>
            </a:r>
          </a:p>
        </p:txBody>
      </p:sp>
    </p:spTree>
    <p:extLst>
      <p:ext uri="{BB962C8B-B14F-4D97-AF65-F5344CB8AC3E}">
        <p14:creationId xmlns:p14="http://schemas.microsoft.com/office/powerpoint/2010/main" val="193729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一、按手传灵的危险</a:t>
            </a: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193B3E1B-273A-C0BE-869B-7C4B25B7D663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110636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00D6B0C2-569F-0BF8-DE05-A58B010B9592}"/>
              </a:ext>
            </a:extLst>
          </p:cNvPr>
          <p:cNvSpPr txBox="1">
            <a:spLocks/>
          </p:cNvSpPr>
          <p:nvPr/>
        </p:nvSpPr>
        <p:spPr>
          <a:xfrm>
            <a:off x="280638" y="177110"/>
            <a:ext cx="3546644" cy="3934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一、按手传灵的危险</a:t>
            </a:r>
          </a:p>
        </p:txBody>
      </p:sp>
      <p:pic>
        <p:nvPicPr>
          <p:cNvPr id="79878" name="Picture 6" descr="甘肃最好的6所大学，竟有2所中国高水平大学，兰州交通大学第3|甘肃|大学|兰州交通大学_新浪新闻">
            <a:extLst>
              <a:ext uri="{FF2B5EF4-FFF2-40B4-BE49-F238E27FC236}">
                <a16:creationId xmlns="" xmlns:a16="http://schemas.microsoft.com/office/drawing/2014/main" id="{10EBC10B-61C3-7D43-C130-91B4DAA8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6" y="2648932"/>
            <a:ext cx="5048573" cy="2555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EC94878F-4C24-4A85-1FB8-56B5B2496A82}"/>
              </a:ext>
            </a:extLst>
          </p:cNvPr>
          <p:cNvSpPr txBox="1">
            <a:spLocks/>
          </p:cNvSpPr>
          <p:nvPr/>
        </p:nvSpPr>
        <p:spPr>
          <a:xfrm>
            <a:off x="7050238" y="2842463"/>
            <a:ext cx="4441035" cy="2182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耶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5:26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「因为在我民中有恶人，他们埋伏窥探，好像捕鸟的人，他们设立圈套陷害</a:t>
            </a:r>
            <a:r>
              <a:rPr kumimoji="1" lang="zh-CN" altLang="en-US" sz="2400" b="1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人。」               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 提前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5:22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「给人行按手的礼，不可急促；不要在别人的罪上有份，要保守自己清洁。」</a:t>
            </a:r>
          </a:p>
        </p:txBody>
      </p:sp>
      <p:sp>
        <p:nvSpPr>
          <p:cNvPr id="8" name="矩形: 圆角 28">
            <a:extLst>
              <a:ext uri="{FF2B5EF4-FFF2-40B4-BE49-F238E27FC236}">
                <a16:creationId xmlns="" xmlns:a16="http://schemas.microsoft.com/office/drawing/2014/main" id="{5087E032-E33E-4D29-CE10-64903EA42CA1}"/>
              </a:ext>
            </a:extLst>
          </p:cNvPr>
          <p:cNvSpPr/>
          <p:nvPr/>
        </p:nvSpPr>
        <p:spPr>
          <a:xfrm>
            <a:off x="3080895" y="5124953"/>
            <a:ext cx="3015105" cy="39343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来自大学员工姐妹沉痛见证</a:t>
            </a:r>
          </a:p>
        </p:txBody>
      </p:sp>
    </p:spTree>
    <p:extLst>
      <p:ext uri="{BB962C8B-B14F-4D97-AF65-F5344CB8AC3E}">
        <p14:creationId xmlns:p14="http://schemas.microsoft.com/office/powerpoint/2010/main" val="391583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8420092" y="2677212"/>
            <a:ext cx="3599294" cy="23849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利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16:21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「两手按在羊头上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把这罪都归在羊的头上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彼后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2:14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「他们满眼是淫色，止不住犯罪，引诱那心不坚固的人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34CD437-1E73-464F-E34A-8A9441A8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5" y="1979911"/>
            <a:ext cx="8308102" cy="4700979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00D6B0C2-569F-0BF8-DE05-A58B010B9592}"/>
              </a:ext>
            </a:extLst>
          </p:cNvPr>
          <p:cNvSpPr txBox="1">
            <a:spLocks/>
          </p:cNvSpPr>
          <p:nvPr/>
        </p:nvSpPr>
        <p:spPr>
          <a:xfrm>
            <a:off x="280638" y="177110"/>
            <a:ext cx="3546644" cy="3934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一、按手传灵的危险</a:t>
            </a:r>
          </a:p>
        </p:txBody>
      </p:sp>
    </p:spTree>
    <p:extLst>
      <p:ext uri="{BB962C8B-B14F-4D97-AF65-F5344CB8AC3E}">
        <p14:creationId xmlns:p14="http://schemas.microsoft.com/office/powerpoint/2010/main" val="143351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F0057F7-D18D-4F7C-9CF5-0DE61E3AA4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44048" y="0"/>
            <a:ext cx="115391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3C45185-A2EE-4ACA-81A3-17F492CE3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92" y="192473"/>
            <a:ext cx="2750061" cy="1449588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9CDD024-9217-9977-42EE-B68EEBD11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944" y="1843937"/>
            <a:ext cx="3747778" cy="2032992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A7D6771-DB45-5EBF-30D8-715BEC64C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639" y="4015910"/>
            <a:ext cx="3633651" cy="2125343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FB53AC6A-FA08-44F0-AB73-C5AF1F08A2F7}"/>
              </a:ext>
            </a:extLst>
          </p:cNvPr>
          <p:cNvSpPr/>
          <p:nvPr/>
        </p:nvSpPr>
        <p:spPr>
          <a:xfrm>
            <a:off x="3182581" y="1468440"/>
            <a:ext cx="6640232" cy="429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zh-CN" altLang="en-US" sz="28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灵恩派假使徒传递对女性催眠，按手传灵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6B30B44-7021-C369-9DF5-F9A1FC473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603" y="1921864"/>
            <a:ext cx="3621036" cy="2094046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AutoShape 10">
            <a:extLst>
              <a:ext uri="{FF2B5EF4-FFF2-40B4-BE49-F238E27FC236}">
                <a16:creationId xmlns="" xmlns:a16="http://schemas.microsoft.com/office/drawing/2014/main" id="{E185CD35-4E79-F123-DB57-55A39DBE4EB6}"/>
              </a:ext>
            </a:extLst>
          </p:cNvPr>
          <p:cNvSpPr>
            <a:spLocks noChangeArrowheads="1"/>
          </p:cNvSpPr>
          <p:nvPr/>
        </p:nvSpPr>
        <p:spPr bwMode="auto">
          <a:xfrm rot="8178685" flipH="1" flipV="1">
            <a:off x="1686823" y="1434443"/>
            <a:ext cx="469482" cy="1701263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AutoShape 10">
            <a:extLst>
              <a:ext uri="{FF2B5EF4-FFF2-40B4-BE49-F238E27FC236}">
                <a16:creationId xmlns="" xmlns:a16="http://schemas.microsoft.com/office/drawing/2014/main" id="{A18617DD-4212-7FC4-0D87-73FDD047E617}"/>
              </a:ext>
            </a:extLst>
          </p:cNvPr>
          <p:cNvSpPr>
            <a:spLocks noChangeArrowheads="1"/>
          </p:cNvSpPr>
          <p:nvPr/>
        </p:nvSpPr>
        <p:spPr bwMode="auto">
          <a:xfrm rot="5104230" flipH="1" flipV="1">
            <a:off x="3816325" y="2117285"/>
            <a:ext cx="469482" cy="2347417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="" xmlns:a16="http://schemas.microsoft.com/office/drawing/2014/main" id="{C9AFC7E6-7B52-F481-C47D-2FCC279920F2}"/>
              </a:ext>
            </a:extLst>
          </p:cNvPr>
          <p:cNvSpPr>
            <a:spLocks noChangeArrowheads="1"/>
          </p:cNvSpPr>
          <p:nvPr/>
        </p:nvSpPr>
        <p:spPr bwMode="auto">
          <a:xfrm rot="5885135" flipV="1">
            <a:off x="6438057" y="1571225"/>
            <a:ext cx="468010" cy="1781071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6" name="AutoShape 10">
            <a:extLst>
              <a:ext uri="{FF2B5EF4-FFF2-40B4-BE49-F238E27FC236}">
                <a16:creationId xmlns="" xmlns:a16="http://schemas.microsoft.com/office/drawing/2014/main" id="{5FAA6EB3-8899-9979-249F-B01362B747A9}"/>
              </a:ext>
            </a:extLst>
          </p:cNvPr>
          <p:cNvSpPr>
            <a:spLocks noChangeArrowheads="1"/>
          </p:cNvSpPr>
          <p:nvPr/>
        </p:nvSpPr>
        <p:spPr bwMode="auto">
          <a:xfrm rot="12183212" flipV="1">
            <a:off x="7834832" y="3169355"/>
            <a:ext cx="468010" cy="1781071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39B963D-D208-1A8B-421B-549894B1C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9563" y="4402350"/>
            <a:ext cx="3403298" cy="1988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utoShape 10">
            <a:extLst>
              <a:ext uri="{FF2B5EF4-FFF2-40B4-BE49-F238E27FC236}">
                <a16:creationId xmlns="" xmlns:a16="http://schemas.microsoft.com/office/drawing/2014/main" id="{AC86ADAC-2C1B-0DAE-9837-8C7BD0EA1A7A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880366" y="4085832"/>
            <a:ext cx="654473" cy="3194699"/>
          </a:xfrm>
          <a:prstGeom prst="curvedRightArrow">
            <a:avLst>
              <a:gd name="adj1" fmla="val 38521"/>
              <a:gd name="adj2" fmla="val 72000"/>
              <a:gd name="adj3" fmla="val 34211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="" xmlns:a16="http://schemas.microsoft.com/office/drawing/2014/main" id="{0D6BAA30-26CC-2687-5340-DF7D606C40E8}"/>
              </a:ext>
            </a:extLst>
          </p:cNvPr>
          <p:cNvSpPr/>
          <p:nvPr/>
        </p:nvSpPr>
        <p:spPr>
          <a:xfrm>
            <a:off x="866942" y="618565"/>
            <a:ext cx="1033576" cy="8892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="" xmlns:a16="http://schemas.microsoft.com/office/drawing/2014/main" id="{FC84AA0A-9CB1-0AB9-D725-B4ACFE2B2414}"/>
              </a:ext>
            </a:extLst>
          </p:cNvPr>
          <p:cNvSpPr/>
          <p:nvPr/>
        </p:nvSpPr>
        <p:spPr>
          <a:xfrm>
            <a:off x="7745406" y="2382194"/>
            <a:ext cx="1033576" cy="8892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ACDA381C-8D1C-E430-464F-C01B27C67B5F}"/>
              </a:ext>
            </a:extLst>
          </p:cNvPr>
          <p:cNvSpPr/>
          <p:nvPr/>
        </p:nvSpPr>
        <p:spPr>
          <a:xfrm>
            <a:off x="6987681" y="4507537"/>
            <a:ext cx="1033576" cy="8892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D38E1626-55F3-8BFE-F72C-B3D40937CCDB}"/>
              </a:ext>
            </a:extLst>
          </p:cNvPr>
          <p:cNvSpPr/>
          <p:nvPr/>
        </p:nvSpPr>
        <p:spPr>
          <a:xfrm>
            <a:off x="2703755" y="4605675"/>
            <a:ext cx="1033576" cy="8892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: 圆角 11">
            <a:extLst>
              <a:ext uri="{FF2B5EF4-FFF2-40B4-BE49-F238E27FC236}">
                <a16:creationId xmlns="" xmlns:a16="http://schemas.microsoft.com/office/drawing/2014/main" id="{6764BB85-778D-E7CD-C802-479195620909}"/>
              </a:ext>
            </a:extLst>
          </p:cNvPr>
          <p:cNvSpPr/>
          <p:nvPr/>
        </p:nvSpPr>
        <p:spPr>
          <a:xfrm>
            <a:off x="142199" y="6160103"/>
            <a:ext cx="6411341" cy="429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zh-CN" altLang="en-US" sz="20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按手者灵性不纯，品德不佳，借按手传递给被按手的人</a:t>
            </a:r>
            <a:endParaRPr lang="zh-CN" altLang="en-US" sz="2800" b="1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488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二、假灵恩控制危险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56D67E3-EC5A-D546-9D18-76CFC453D9B0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251548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8781691" y="3375427"/>
            <a:ext cx="3216523" cy="2049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结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34:4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「瘦弱的，你们没有养壮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但用强暴严严地辖制。」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/>
            </a:r>
            <a:b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</a:b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/>
            </a:r>
            <a:b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</a:b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弗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4:14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「人的诡计和欺骗的法术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9BE69BEB-BC5D-1718-0228-B7F241D1AB2F}"/>
              </a:ext>
            </a:extLst>
          </p:cNvPr>
          <p:cNvSpPr txBox="1">
            <a:spLocks/>
          </p:cNvSpPr>
          <p:nvPr/>
        </p:nvSpPr>
        <p:spPr>
          <a:xfrm>
            <a:off x="258487" y="189888"/>
            <a:ext cx="5352474" cy="457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二、假灵恩控制危险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54958D6-865E-8E99-E879-A286F37DF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515" y="2969762"/>
            <a:ext cx="5430391" cy="3041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3363899-8298-D1B3-9B35-B3197F18A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10" y="846649"/>
            <a:ext cx="5579299" cy="3150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257BCEA-3833-3B38-04B3-F3A3A035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193" y="879457"/>
            <a:ext cx="2812162" cy="225916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C64339C8-FE5E-709D-A7BC-21C0961E7301}"/>
              </a:ext>
            </a:extLst>
          </p:cNvPr>
          <p:cNvSpPr txBox="1"/>
          <p:nvPr/>
        </p:nvSpPr>
        <p:spPr>
          <a:xfrm>
            <a:off x="247922" y="4091730"/>
            <a:ext cx="276637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4FCCF"/>
                </a:solidFill>
                <a:latin typeface="FZCuHuoYi-M25S" panose="03000509000000000000" pitchFamily="66" charset="-122"/>
                <a:ea typeface="FZCuHuoYi-M25S" panose="03000509000000000000" pitchFamily="66" charset="-122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https://www.youtube.com/watch?v=mN9-qPMW7uI</a:t>
            </a:r>
            <a:endParaRPr lang="en-US" altLang="zh-CN" sz="1600" dirty="0">
              <a:solidFill>
                <a:srgbClr val="C4FCCF"/>
              </a:solidFill>
              <a:latin typeface="FZCuHuoYi-M25S" panose="03000509000000000000" pitchFamily="66" charset="-122"/>
              <a:ea typeface="FZCuHuoYi-M25S" panose="03000509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FZCuHuoYi-M25S" panose="03000509000000000000" pitchFamily="66" charset="-122"/>
                <a:ea typeface="FZCuHuoYi-M25S" panose="03000509000000000000" pitchFamily="66" charset="-122"/>
              </a:rPr>
              <a:t>去看看这些视频，灵恩派的灵，是如何糟蹋践踏基督血买的神儿女？！</a:t>
            </a:r>
          </a:p>
        </p:txBody>
      </p:sp>
      <p:sp>
        <p:nvSpPr>
          <p:cNvPr id="12" name="矩形: 圆角 8">
            <a:extLst>
              <a:ext uri="{FF2B5EF4-FFF2-40B4-BE49-F238E27FC236}">
                <a16:creationId xmlns="" xmlns:a16="http://schemas.microsoft.com/office/drawing/2014/main" id="{654D30FC-3B9F-4F2B-8878-A16CEA803FAB}"/>
              </a:ext>
            </a:extLst>
          </p:cNvPr>
          <p:cNvSpPr/>
          <p:nvPr/>
        </p:nvSpPr>
        <p:spPr>
          <a:xfrm>
            <a:off x="7033814" y="5479222"/>
            <a:ext cx="2289295" cy="5612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r>
              <a:rPr lang="zh-CN" altLang="en-US" sz="1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叫人倒地的灵恩派使徒私生活放荡，这个灵可靠吗？</a:t>
            </a:r>
          </a:p>
        </p:txBody>
      </p:sp>
      <p:sp>
        <p:nvSpPr>
          <p:cNvPr id="14" name="矩形: 圆角 8">
            <a:extLst>
              <a:ext uri="{FF2B5EF4-FFF2-40B4-BE49-F238E27FC236}">
                <a16:creationId xmlns="" xmlns:a16="http://schemas.microsoft.com/office/drawing/2014/main" id="{C2B33FC6-90F1-FF3E-DDFB-EDBD3C0EEF40}"/>
              </a:ext>
            </a:extLst>
          </p:cNvPr>
          <p:cNvSpPr/>
          <p:nvPr/>
        </p:nvSpPr>
        <p:spPr>
          <a:xfrm>
            <a:off x="6892412" y="2036190"/>
            <a:ext cx="2091332" cy="4938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r>
              <a:rPr lang="zh-CN" altLang="en-US" sz="1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所有家长你希望宝贝儿女未来是这样的信仰吗？</a:t>
            </a:r>
          </a:p>
        </p:txBody>
      </p:sp>
    </p:spTree>
    <p:extLst>
      <p:ext uri="{BB962C8B-B14F-4D97-AF65-F5344CB8AC3E}">
        <p14:creationId xmlns:p14="http://schemas.microsoft.com/office/powerpoint/2010/main" val="3725388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180083" y="2295161"/>
            <a:ext cx="4456386" cy="3243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一</a:t>
            </a:r>
            <a:endParaRPr kumimoji="1" lang="en-US" altLang="zh-CN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endParaRPr kumimoji="1" lang="zh-CN" altLang="en-US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9098D477-E03E-F182-43F8-CE09DF00BEBF}"/>
              </a:ext>
            </a:extLst>
          </p:cNvPr>
          <p:cNvSpPr txBox="1">
            <a:spLocks/>
          </p:cNvSpPr>
          <p:nvPr/>
        </p:nvSpPr>
        <p:spPr>
          <a:xfrm>
            <a:off x="9732418" y="4914571"/>
            <a:ext cx="2247948" cy="1169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0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杰夫</a:t>
            </a:r>
            <a:r>
              <a:rPr kumimoji="1" lang="en-US" altLang="zh-CN" sz="20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·</a:t>
            </a:r>
            <a:r>
              <a:rPr kumimoji="1" lang="zh-CN" altLang="en-US" sz="20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里德惧怕「五旬节灵恩运动」灵界腐败，不敢公开承认，但推动的核心都是灵恩派一脉相承； 比公开灵恩派更危险！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90FAF61-43CA-1F4B-4F6D-DA57CF588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130" y="2523651"/>
            <a:ext cx="3009151" cy="4105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BF95148-8172-230C-D4E5-1F4EEE8E6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444" y="3898331"/>
            <a:ext cx="4710334" cy="902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51E1C11-CBF5-8DC2-C736-ECDA19769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85" y="902733"/>
            <a:ext cx="5470787" cy="159122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35A3307-E491-FCF9-0DFA-3D299393D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05" y="2493959"/>
            <a:ext cx="2592086" cy="3120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95576EFD-350B-7B52-0657-B09B9BE27AEE}"/>
              </a:ext>
            </a:extLst>
          </p:cNvPr>
          <p:cNvSpPr txBox="1"/>
          <p:nvPr/>
        </p:nvSpPr>
        <p:spPr>
          <a:xfrm>
            <a:off x="3174020" y="2179722"/>
            <a:ext cx="2228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zh-CN" altLang="en-US" sz="1600" b="1" i="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维基百科：</a:t>
            </a:r>
            <a:r>
              <a:rPr lang="zh-CN" altLang="zh-CN" sz="1600" b="1" i="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五旬节运动</a:t>
            </a:r>
          </a:p>
        </p:txBody>
      </p:sp>
      <p:sp>
        <p:nvSpPr>
          <p:cNvPr id="19" name="矩形: 圆角 13">
            <a:extLst>
              <a:ext uri="{FF2B5EF4-FFF2-40B4-BE49-F238E27FC236}">
                <a16:creationId xmlns="" xmlns:a16="http://schemas.microsoft.com/office/drawing/2014/main" id="{78918630-6084-9206-B665-ADBE9B397C2C}"/>
              </a:ext>
            </a:extLst>
          </p:cNvPr>
          <p:cNvSpPr/>
          <p:nvPr/>
        </p:nvSpPr>
        <p:spPr>
          <a:xfrm>
            <a:off x="2104269" y="3917178"/>
            <a:ext cx="1718794" cy="4977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1901-1906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「五旬节运动」创始人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A2F4B4B-952F-000B-4061-89C545FD9B3C}"/>
              </a:ext>
            </a:extLst>
          </p:cNvPr>
          <p:cNvSpPr/>
          <p:nvPr/>
        </p:nvSpPr>
        <p:spPr>
          <a:xfrm>
            <a:off x="195169" y="994329"/>
            <a:ext cx="5282522" cy="277441"/>
          </a:xfrm>
          <a:prstGeom prst="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3106D4D4-9E2B-F5EB-2420-E08AF4AC93A9}"/>
              </a:ext>
            </a:extLst>
          </p:cNvPr>
          <p:cNvSpPr/>
          <p:nvPr/>
        </p:nvSpPr>
        <p:spPr>
          <a:xfrm>
            <a:off x="6893974" y="2705599"/>
            <a:ext cx="2462754" cy="378193"/>
          </a:xfrm>
          <a:prstGeom prst="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9066B31F-80B8-A34E-7DE2-9ECD09EC8548}"/>
              </a:ext>
            </a:extLst>
          </p:cNvPr>
          <p:cNvSpPr/>
          <p:nvPr/>
        </p:nvSpPr>
        <p:spPr>
          <a:xfrm>
            <a:off x="7390444" y="3945591"/>
            <a:ext cx="4594663" cy="216837"/>
          </a:xfrm>
          <a:prstGeom prst="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9B58A2A-8587-980A-DF58-E6D978CB3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5611" y="2536270"/>
            <a:ext cx="1668624" cy="1248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9764C12-B8FF-E102-F7D3-4D4EAB2435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361" y="5106919"/>
            <a:ext cx="3890746" cy="865798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341BE2E4-9C17-108B-1F78-CBBE7772FCEF}"/>
              </a:ext>
            </a:extLst>
          </p:cNvPr>
          <p:cNvSpPr/>
          <p:nvPr/>
        </p:nvSpPr>
        <p:spPr>
          <a:xfrm>
            <a:off x="2754360" y="5152365"/>
            <a:ext cx="3562482" cy="200462"/>
          </a:xfrm>
          <a:prstGeom prst="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AA0F1B5E-CE19-D984-E896-0054A55F99EF}"/>
              </a:ext>
            </a:extLst>
          </p:cNvPr>
          <p:cNvSpPr txBox="1"/>
          <p:nvPr/>
        </p:nvSpPr>
        <p:spPr>
          <a:xfrm>
            <a:off x="3116223" y="4765133"/>
            <a:ext cx="2228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zh-CN" altLang="en-US" sz="16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百度</a:t>
            </a:r>
            <a:r>
              <a:rPr lang="zh-CN" altLang="en-US" sz="1600" b="1" i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百科：</a:t>
            </a:r>
            <a:r>
              <a:rPr lang="zh-CN" altLang="zh-CN" sz="1600" b="1" i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五旬节运动</a:t>
            </a:r>
          </a:p>
        </p:txBody>
      </p:sp>
      <p:cxnSp>
        <p:nvCxnSpPr>
          <p:cNvPr id="27" name="直线箭头连接符 26">
            <a:extLst>
              <a:ext uri="{FF2B5EF4-FFF2-40B4-BE49-F238E27FC236}">
                <a16:creationId xmlns="" xmlns:a16="http://schemas.microsoft.com/office/drawing/2014/main" id="{461294BB-C314-8BF5-3AFE-064D5FE53074}"/>
              </a:ext>
            </a:extLst>
          </p:cNvPr>
          <p:cNvCxnSpPr/>
          <p:nvPr/>
        </p:nvCxnSpPr>
        <p:spPr>
          <a:xfrm>
            <a:off x="775063" y="1271770"/>
            <a:ext cx="6118911" cy="1506264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="" xmlns:a16="http://schemas.microsoft.com/office/drawing/2014/main" id="{AE7C4592-41FF-DCEE-446F-B114096A764D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3019418" y="2894696"/>
            <a:ext cx="3874556" cy="2215843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="" xmlns:a16="http://schemas.microsoft.com/office/drawing/2014/main" id="{97EEAE93-CBF6-FBF8-71FE-9DEB6CB953D1}"/>
              </a:ext>
            </a:extLst>
          </p:cNvPr>
          <p:cNvCxnSpPr>
            <a:cxnSpLocks/>
          </p:cNvCxnSpPr>
          <p:nvPr/>
        </p:nvCxnSpPr>
        <p:spPr>
          <a:xfrm>
            <a:off x="7876648" y="3075420"/>
            <a:ext cx="1038335" cy="790428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="" xmlns:a16="http://schemas.microsoft.com/office/drawing/2014/main" id="{A4C8E155-99DD-24EA-51EB-CB391CCD5368}"/>
              </a:ext>
            </a:extLst>
          </p:cNvPr>
          <p:cNvSpPr txBox="1"/>
          <p:nvPr/>
        </p:nvSpPr>
        <p:spPr>
          <a:xfrm>
            <a:off x="6692229" y="3500213"/>
            <a:ext cx="1258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zh-CN" altLang="en-US" sz="2000" b="1" i="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第</a:t>
            </a:r>
            <a:r>
              <a:rPr lang="en-US" altLang="zh-CN" sz="2000" b="1" i="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3.4</a:t>
            </a:r>
            <a:r>
              <a:rPr lang="zh-CN" altLang="en-US" sz="2000" b="1" i="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页</a:t>
            </a:r>
            <a:endParaRPr lang="zh-CN" altLang="zh-CN" sz="2000" b="1" i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4" name="内容占位符 2">
            <a:extLst>
              <a:ext uri="{FF2B5EF4-FFF2-40B4-BE49-F238E27FC236}">
                <a16:creationId xmlns="" xmlns:a16="http://schemas.microsoft.com/office/drawing/2014/main" id="{E7B34008-DFD5-7D3A-6E39-7AE20665A167}"/>
              </a:ext>
            </a:extLst>
          </p:cNvPr>
          <p:cNvSpPr txBox="1">
            <a:spLocks/>
          </p:cNvSpPr>
          <p:nvPr/>
        </p:nvSpPr>
        <p:spPr>
          <a:xfrm>
            <a:off x="224639" y="156757"/>
            <a:ext cx="3211832" cy="42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二、假灵恩控制危险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565F0C7E-ACBB-E76A-D839-8C087341A5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348" y="4314115"/>
            <a:ext cx="4397729" cy="620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矩形 35">
            <a:extLst>
              <a:ext uri="{FF2B5EF4-FFF2-40B4-BE49-F238E27FC236}">
                <a16:creationId xmlns="" xmlns:a16="http://schemas.microsoft.com/office/drawing/2014/main" id="{E7982665-0802-A0F0-F613-ECF4D9DB28BC}"/>
              </a:ext>
            </a:extLst>
          </p:cNvPr>
          <p:cNvSpPr/>
          <p:nvPr/>
        </p:nvSpPr>
        <p:spPr>
          <a:xfrm>
            <a:off x="6427107" y="4373051"/>
            <a:ext cx="2853952" cy="205161"/>
          </a:xfrm>
          <a:prstGeom prst="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标注 36">
            <a:extLst>
              <a:ext uri="{FF2B5EF4-FFF2-40B4-BE49-F238E27FC236}">
                <a16:creationId xmlns="" xmlns:a16="http://schemas.microsoft.com/office/drawing/2014/main" id="{CA4DF959-F2B1-0236-1BCB-26E0A5B06173}"/>
              </a:ext>
            </a:extLst>
          </p:cNvPr>
          <p:cNvSpPr/>
          <p:nvPr/>
        </p:nvSpPr>
        <p:spPr>
          <a:xfrm>
            <a:off x="6674129" y="5003360"/>
            <a:ext cx="1690091" cy="717539"/>
          </a:xfrm>
          <a:prstGeom prst="wedgeRectCallout">
            <a:avLst>
              <a:gd name="adj1" fmla="val 65373"/>
              <a:gd name="adj2" fmla="val -113801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承认五旬节运动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世纪后半叶，证实不是初世纪五旬节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06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436E29E-8EA2-4E7E-8C3D-9398E995A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" y="22722"/>
            <a:ext cx="1218290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AD5BDF4-DED7-4423-ADF1-CA58CB4B6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817" y="4446276"/>
            <a:ext cx="7972811" cy="13865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E1673B8A-FDFD-244F-E1DF-B1FA6913A172}"/>
              </a:ext>
            </a:extLst>
          </p:cNvPr>
          <p:cNvSpPr/>
          <p:nvPr/>
        </p:nvSpPr>
        <p:spPr>
          <a:xfrm>
            <a:off x="-34765" y="4167647"/>
            <a:ext cx="3168390" cy="67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灵恩派荒唐错谬只有到处诱骗人作假使徒维持场面</a:t>
            </a:r>
            <a:endParaRPr lang="zh-CN" altLang="en-US" sz="1200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1DF816F-F37F-DC66-5497-910A31B91629}"/>
              </a:ext>
            </a:extLst>
          </p:cNvPr>
          <p:cNvSpPr/>
          <p:nvPr/>
        </p:nvSpPr>
        <p:spPr>
          <a:xfrm>
            <a:off x="5874329" y="1246230"/>
            <a:ext cx="4886036" cy="544945"/>
          </a:xfrm>
          <a:prstGeom prst="rect">
            <a:avLst/>
          </a:prstGeom>
          <a:solidFill>
            <a:srgbClr val="FF0000">
              <a:alpha val="20724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FF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A1DF963C-45B8-511E-9237-051C8887A4D5}"/>
              </a:ext>
            </a:extLst>
          </p:cNvPr>
          <p:cNvSpPr/>
          <p:nvPr/>
        </p:nvSpPr>
        <p:spPr>
          <a:xfrm>
            <a:off x="7172038" y="5915212"/>
            <a:ext cx="3588327" cy="46711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FF00"/>
              </a:solidFill>
            </a:endParaRPr>
          </a:p>
        </p:txBody>
      </p:sp>
      <p:pic>
        <p:nvPicPr>
          <p:cNvPr id="11" name="Picture 2" descr="魏格納領袖學院」香港成立建立使徒訓練中心禱告文- 國度禱告網">
            <a:extLst>
              <a:ext uri="{FF2B5EF4-FFF2-40B4-BE49-F238E27FC236}">
                <a16:creationId xmlns="" xmlns:a16="http://schemas.microsoft.com/office/drawing/2014/main" id="{DC2CF81C-FA07-DD40-AB36-A8596DA5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5" y="822489"/>
            <a:ext cx="4457275" cy="2228638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A09018-2CD4-1530-5A23-4C54DE2DE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115" y="2871652"/>
            <a:ext cx="3937416" cy="969936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BB60D75C-FD9F-C1A5-F6DF-CDE491CE0C4D}"/>
              </a:ext>
            </a:extLst>
          </p:cNvPr>
          <p:cNvSpPr txBox="1"/>
          <p:nvPr/>
        </p:nvSpPr>
        <p:spPr>
          <a:xfrm>
            <a:off x="145372" y="3890648"/>
            <a:ext cx="4177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FF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https://sway.office.com/rdAJ5YfmS49FunCT?ref=Link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="" xmlns:a16="http://schemas.microsoft.com/office/drawing/2014/main" id="{522A43F3-3E79-24BB-0798-C3A2ED91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3" y="878203"/>
            <a:ext cx="1487456" cy="98172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BD3E812-496D-65AF-A2F3-1F2AB153C5CB}"/>
              </a:ext>
            </a:extLst>
          </p:cNvPr>
          <p:cNvSpPr/>
          <p:nvPr/>
        </p:nvSpPr>
        <p:spPr>
          <a:xfrm>
            <a:off x="1001486" y="2241908"/>
            <a:ext cx="2952205" cy="580684"/>
          </a:xfrm>
          <a:prstGeom prst="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17BC5279-85BE-DA82-D630-D408F132C6D5}"/>
              </a:ext>
            </a:extLst>
          </p:cNvPr>
          <p:cNvSpPr/>
          <p:nvPr/>
        </p:nvSpPr>
        <p:spPr>
          <a:xfrm>
            <a:off x="6627455" y="5121597"/>
            <a:ext cx="2952205" cy="317942"/>
          </a:xfrm>
          <a:prstGeom prst="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6F66749-1BBD-DF27-AC4E-FC10C2CAF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683" y="3356620"/>
            <a:ext cx="1597028" cy="117391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AutoShape 10">
            <a:extLst>
              <a:ext uri="{FF2B5EF4-FFF2-40B4-BE49-F238E27FC236}">
                <a16:creationId xmlns="" xmlns:a16="http://schemas.microsoft.com/office/drawing/2014/main" id="{69AEE937-03E9-F911-7DCD-E62A9DBE8FAA}"/>
              </a:ext>
            </a:extLst>
          </p:cNvPr>
          <p:cNvSpPr>
            <a:spLocks noChangeArrowheads="1"/>
          </p:cNvSpPr>
          <p:nvPr/>
        </p:nvSpPr>
        <p:spPr bwMode="auto">
          <a:xfrm rot="7914012" flipV="1">
            <a:off x="5174732" y="1289549"/>
            <a:ext cx="779626" cy="4606607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00FF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7BB67A7-07E5-1F6E-08F5-EF82249E2C22}"/>
              </a:ext>
            </a:extLst>
          </p:cNvPr>
          <p:cNvSpPr/>
          <p:nvPr/>
        </p:nvSpPr>
        <p:spPr>
          <a:xfrm>
            <a:off x="5614079" y="1859924"/>
            <a:ext cx="5505915" cy="387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杰夫使徒中心是灵恩派领袖魏格纲的传递扩展</a:t>
            </a:r>
            <a:endParaRPr lang="zh-CN" altLang="en-US" sz="1200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="" xmlns:a16="http://schemas.microsoft.com/office/drawing/2014/main" id="{294BDB96-7708-1B93-879D-4762A8C3798A}"/>
              </a:ext>
            </a:extLst>
          </p:cNvPr>
          <p:cNvSpPr txBox="1">
            <a:spLocks/>
          </p:cNvSpPr>
          <p:nvPr/>
        </p:nvSpPr>
        <p:spPr>
          <a:xfrm>
            <a:off x="1125210" y="5120524"/>
            <a:ext cx="2873510" cy="923779"/>
          </a:xfrm>
          <a:prstGeom prst="rect">
            <a:avLst/>
          </a:prstGeom>
          <a:solidFill>
            <a:schemeClr val="tx1"/>
          </a:solidFill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杰夫</a:t>
            </a:r>
            <a:r>
              <a:rPr kumimoji="1" lang="en-US" altLang="zh-CN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·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里德竭力推动全球「使徒中心」灵恩派本相暴露无遗。</a:t>
            </a:r>
          </a:p>
        </p:txBody>
      </p:sp>
      <p:sp>
        <p:nvSpPr>
          <p:cNvPr id="19" name="内容占位符 2">
            <a:extLst>
              <a:ext uri="{FF2B5EF4-FFF2-40B4-BE49-F238E27FC236}">
                <a16:creationId xmlns="" xmlns:a16="http://schemas.microsoft.com/office/drawing/2014/main" id="{6906431B-8AA6-40EE-6F59-7029575FDEC3}"/>
              </a:ext>
            </a:extLst>
          </p:cNvPr>
          <p:cNvSpPr txBox="1">
            <a:spLocks/>
          </p:cNvSpPr>
          <p:nvPr/>
        </p:nvSpPr>
        <p:spPr>
          <a:xfrm>
            <a:off x="224639" y="156757"/>
            <a:ext cx="3211832" cy="42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二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假灵恩控制危险</a:t>
            </a:r>
          </a:p>
        </p:txBody>
      </p:sp>
    </p:spTree>
    <p:extLst>
      <p:ext uri="{BB962C8B-B14F-4D97-AF65-F5344CB8AC3E}">
        <p14:creationId xmlns:p14="http://schemas.microsoft.com/office/powerpoint/2010/main" val="359326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9162853" y="2843315"/>
            <a:ext cx="2722328" cy="25488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徒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20:28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「圣灵立你们作全群的监督，你们就当为自己谨慎，也为全群谨慎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林后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11:13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「那等人是假使徒，行事诡诈，装作基督使徒的模样。」</a:t>
            </a:r>
            <a:endParaRPr kumimoji="1"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603FF4A-A843-E02D-EBBB-F2964F6CB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5" y="861555"/>
            <a:ext cx="8858185" cy="50584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48A8CAB-B7A9-FB0F-F0C1-8A64F9EF0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576" y="1574276"/>
            <a:ext cx="1405698" cy="160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FEE344E6-2B12-985E-B0F6-AC79B4B31786}"/>
              </a:ext>
            </a:extLst>
          </p:cNvPr>
          <p:cNvSpPr txBox="1">
            <a:spLocks/>
          </p:cNvSpPr>
          <p:nvPr/>
        </p:nvSpPr>
        <p:spPr>
          <a:xfrm>
            <a:off x="258487" y="189888"/>
            <a:ext cx="5352474" cy="457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二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假灵恩控制危险</a:t>
            </a:r>
          </a:p>
        </p:txBody>
      </p:sp>
    </p:spTree>
    <p:extLst>
      <p:ext uri="{BB962C8B-B14F-4D97-AF65-F5344CB8AC3E}">
        <p14:creationId xmlns:p14="http://schemas.microsoft.com/office/powerpoint/2010/main" val="334762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内容占位符 2">
            <a:extLst>
              <a:ext uri="{FF2B5EF4-FFF2-40B4-BE49-F238E27FC236}">
                <a16:creationId xmlns="" xmlns:a16="http://schemas.microsoft.com/office/drawing/2014/main" id="{C63960FC-0D8E-E1C3-0730-862125999E7F}"/>
              </a:ext>
            </a:extLst>
          </p:cNvPr>
          <p:cNvSpPr txBox="1">
            <a:spLocks/>
          </p:cNvSpPr>
          <p:nvPr/>
        </p:nvSpPr>
        <p:spPr>
          <a:xfrm>
            <a:off x="227936" y="6264067"/>
            <a:ext cx="7976043" cy="318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1500" b="1" dirty="0">
                <a:solidFill>
                  <a:srgbClr val="00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</a:t>
            </a:r>
            <a:r>
              <a:rPr kumimoji="1" lang="zh-CN" altLang="en-US" sz="1600" b="1" dirty="0">
                <a:solidFill>
                  <a:srgbClr val="00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提前</a:t>
            </a:r>
            <a:r>
              <a:rPr kumimoji="1" lang="en-US" altLang="zh-CN" sz="1600" b="1" dirty="0">
                <a:solidFill>
                  <a:srgbClr val="00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5:22</a:t>
            </a:r>
            <a:r>
              <a:rPr kumimoji="1" lang="zh-CN" altLang="en-US" sz="1600" b="1" dirty="0">
                <a:solidFill>
                  <a:srgbClr val="00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「给人行按手的礼，不可急促；不要在别人的罪上有份，要保守自己清洁。」</a:t>
            </a:r>
            <a:endParaRPr kumimoji="1" lang="zh-CN" altLang="en-US" sz="1500" b="1" dirty="0">
              <a:solidFill>
                <a:srgbClr val="00FF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三、拆毁信仰的危险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7E171D5-2D2D-7EA4-B835-EB33D7BD6986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106150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教会建造PPT背景00２">
            <a:extLst>
              <a:ext uri="{FF2B5EF4-FFF2-40B4-BE49-F238E27FC236}">
                <a16:creationId xmlns="" xmlns:a16="http://schemas.microsoft.com/office/drawing/2014/main" id="{4A9DBE54-B0D8-E4C9-2DF1-43F9D37F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084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1734FE0-C987-8BA8-721D-6B0ACCAB1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774701"/>
            <a:ext cx="10096500" cy="4676530"/>
          </a:xfr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tIns="216000">
            <a:normAutofit/>
          </a:bodyPr>
          <a:lstStyle/>
          <a:p>
            <a:pPr marL="0" indent="0">
              <a:buNone/>
            </a:pPr>
            <a:r>
              <a:rPr kumimoji="1" lang="zh-CN" altLang="en-US" sz="2200" dirty="0">
                <a:solidFill>
                  <a:srgbClr val="00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查考杰夫</a:t>
            </a:r>
            <a:r>
              <a:rPr kumimoji="1" lang="en-US" altLang="zh-CN" sz="2200" dirty="0">
                <a:solidFill>
                  <a:srgbClr val="00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《</a:t>
            </a:r>
            <a:r>
              <a:rPr kumimoji="1" lang="zh-CN" altLang="en-US" sz="2200" dirty="0">
                <a:solidFill>
                  <a:srgbClr val="00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通谕</a:t>
            </a:r>
            <a:r>
              <a:rPr kumimoji="1" lang="en-US" altLang="zh-CN" sz="2200" dirty="0">
                <a:solidFill>
                  <a:srgbClr val="00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》</a:t>
            </a:r>
            <a:r>
              <a:rPr kumimoji="1" lang="zh-CN" altLang="en-US" sz="2200" dirty="0">
                <a:solidFill>
                  <a:srgbClr val="00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十个危险</a:t>
            </a:r>
            <a:r>
              <a:rPr kumimoji="1" lang="zh-CN" altLang="en-US" sz="2000" dirty="0">
                <a:solidFill>
                  <a:srgbClr val="C4FCCF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（第一期系列视频目录）</a:t>
            </a:r>
            <a:endParaRPr kumimoji="1" lang="en-US" altLang="zh-CN" sz="2000" dirty="0">
              <a:solidFill>
                <a:srgbClr val="C4FCCF"/>
              </a:solidFill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ln/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itchFamily="2" charset="-122"/>
                <a:ea typeface="华文新魏" pitchFamily="2" charset="-122"/>
              </a:rPr>
              <a:t>真理的柱石和根基</a:t>
            </a:r>
            <a:endParaRPr kumimoji="1" lang="en-US" altLang="zh-CN" dirty="0">
              <a:solidFill>
                <a:srgbClr val="00FF00"/>
              </a:solidFill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讲解前思考准备</a:t>
            </a:r>
            <a:r>
              <a:rPr kumimoji="1" lang="en-US" altLang="zh-CN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——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你相信、不信？喜爱、默认、反对？</a:t>
            </a:r>
            <a:endParaRPr kumimoji="1" lang="en-US" altLang="zh-CN" sz="24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   序言一：灵战试验得胜者</a:t>
            </a:r>
            <a:endParaRPr kumimoji="1" lang="en-US" altLang="zh-CN" sz="24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   一、摧毁中国教会的最后底线</a:t>
            </a:r>
            <a:endParaRPr kumimoji="1" lang="en-US" altLang="zh-CN" sz="24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   三、处境冲突内外瓦解</a:t>
            </a:r>
            <a:endParaRPr kumimoji="1" lang="en-US" altLang="zh-CN" sz="24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   五、领袖欲的内忧外患</a:t>
            </a:r>
            <a:endParaRPr kumimoji="1" lang="en-US" altLang="zh-CN" sz="24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   七、</a:t>
            </a:r>
            <a:r>
              <a:rPr kumimoji="1" lang="en-US" altLang="zh-CN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《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通谕</a:t>
            </a:r>
            <a:r>
              <a:rPr kumimoji="1" lang="en-US" altLang="zh-CN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》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三归零巨大灾难</a:t>
            </a:r>
            <a:endParaRPr kumimoji="1" lang="en-US" altLang="zh-CN" sz="24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   九、籽粒教会背后「超级教皇」</a:t>
            </a: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en-US" altLang="zh-CN" sz="2000" b="1" dirty="0">
              <a:ln/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marL="0" indent="0">
              <a:buNone/>
            </a:pPr>
            <a:endParaRPr lang="zh-CN" altLang="en-US" b="1" dirty="0">
              <a:ln/>
            </a:endParaRPr>
          </a:p>
          <a:p>
            <a:pPr marL="0" indent="0">
              <a:buNone/>
            </a:pPr>
            <a:endParaRPr kumimoji="1" lang="en-US" altLang="zh-CN" b="1" dirty="0">
              <a:ln/>
              <a:solidFill>
                <a:srgbClr val="FFFF0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6B14FCF7-1AFE-BB3A-2454-271BD03F9E40}"/>
              </a:ext>
            </a:extLst>
          </p:cNvPr>
          <p:cNvSpPr txBox="1"/>
          <p:nvPr/>
        </p:nvSpPr>
        <p:spPr>
          <a:xfrm>
            <a:off x="6210279" y="2501594"/>
            <a:ext cx="4801314" cy="2729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序言二：「灵接到家」最快试验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itchFamily="2" charset="-122"/>
              <a:ea typeface="华文新魏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二、杰夫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通谕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》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三渊源灵界危险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itchFamily="2" charset="-122"/>
              <a:ea typeface="华文新魏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四、资源中心背后财富危险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itchFamily="2" charset="-122"/>
              <a:ea typeface="华文新魏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六、领袖诱饵舍本逐末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itchFamily="2" charset="-122"/>
              <a:ea typeface="华文新魏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八、杰夫塔下「权财色」诱惑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itchFamily="2" charset="-122"/>
              <a:ea typeface="华文新魏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</a:rPr>
              <a:t>十、大淫妇联合得胜者逃命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3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428438" y="2605925"/>
            <a:ext cx="5453800" cy="1573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约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10:1.2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「我实实在在地告诉你们：人进羊圈，不从门进去，倒从别处爬进去，那人就是贼，就是强盗。从门进去的，才是羊的牧人。」</a:t>
            </a:r>
          </a:p>
        </p:txBody>
      </p:sp>
      <p:pic>
        <p:nvPicPr>
          <p:cNvPr id="5" name="图片 4" descr="文本&#10;&#10;中度可信度描述已自动生成">
            <a:extLst>
              <a:ext uri="{FF2B5EF4-FFF2-40B4-BE49-F238E27FC236}">
                <a16:creationId xmlns="" xmlns:a16="http://schemas.microsoft.com/office/drawing/2014/main" id="{86336F1B-A2F2-954C-FD56-9BBBADDF33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213" y="2027839"/>
            <a:ext cx="6109891" cy="364553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内容占位符 2">
            <a:extLst>
              <a:ext uri="{FF2B5EF4-FFF2-40B4-BE49-F238E27FC236}">
                <a16:creationId xmlns="" xmlns:a16="http://schemas.microsoft.com/office/drawing/2014/main" id="{4B00CE40-B8DF-E713-ADB7-E0CC42025793}"/>
              </a:ext>
            </a:extLst>
          </p:cNvPr>
          <p:cNvSpPr txBox="1">
            <a:spLocks/>
          </p:cNvSpPr>
          <p:nvPr/>
        </p:nvSpPr>
        <p:spPr>
          <a:xfrm>
            <a:off x="187214" y="186261"/>
            <a:ext cx="3875739" cy="41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三、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拆毁信仰的危险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17655281-232D-4D19-618A-1403CD490E5E}"/>
              </a:ext>
            </a:extLst>
          </p:cNvPr>
          <p:cNvSpPr/>
          <p:nvPr/>
        </p:nvSpPr>
        <p:spPr>
          <a:xfrm>
            <a:off x="518475" y="2081212"/>
            <a:ext cx="867266" cy="235670"/>
          </a:xfrm>
          <a:prstGeom prst="rect">
            <a:avLst/>
          </a:prstGeom>
          <a:solidFill>
            <a:srgbClr val="FF0000">
              <a:alpha val="37655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F1AD0C2-A42E-979F-B6A2-2A037A732986}"/>
              </a:ext>
            </a:extLst>
          </p:cNvPr>
          <p:cNvSpPr/>
          <p:nvPr/>
        </p:nvSpPr>
        <p:spPr>
          <a:xfrm>
            <a:off x="518475" y="2605925"/>
            <a:ext cx="867266" cy="235670"/>
          </a:xfrm>
          <a:prstGeom prst="rect">
            <a:avLst/>
          </a:prstGeom>
          <a:solidFill>
            <a:srgbClr val="FF0000">
              <a:alpha val="37655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9851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520445" y="2461546"/>
            <a:ext cx="5453800" cy="3467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林前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11:20-22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「你们聚会的时候，算不得吃主的晚餐；因为吃的时候，各人先吃自己的饭，甚至这个饥饿，那个酒醉。</a:t>
            </a:r>
            <a:r>
              <a:rPr kumimoji="1" lang="zh-CN" altLang="en-US" sz="24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你们要吃喝，难道没有家吗？还是藐视神的教会，叫那没有的羞愧呢？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我向你们可怎么说呢？可因此称赞你们吗？我不称赞。」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林前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11:29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「因为人吃喝，若不分辨是主的身体，就是吃喝自己的罪了。」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endParaRPr kumimoji="1" lang="zh-CN" altLang="en-US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7" name="图片 6" descr="图片包含 文本&#10;&#10;描述已自动生成">
            <a:extLst>
              <a:ext uri="{FF2B5EF4-FFF2-40B4-BE49-F238E27FC236}">
                <a16:creationId xmlns="" xmlns:a16="http://schemas.microsoft.com/office/drawing/2014/main" id="{DD0F827E-B315-BEB9-939D-A5890E5CE7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755" y="2291864"/>
            <a:ext cx="6161878" cy="2607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内容占位符 2">
            <a:extLst>
              <a:ext uri="{FF2B5EF4-FFF2-40B4-BE49-F238E27FC236}">
                <a16:creationId xmlns="" xmlns:a16="http://schemas.microsoft.com/office/drawing/2014/main" id="{360F1F9F-C03B-1299-65AB-C0E10D3AAB0D}"/>
              </a:ext>
            </a:extLst>
          </p:cNvPr>
          <p:cNvSpPr txBox="1">
            <a:spLocks/>
          </p:cNvSpPr>
          <p:nvPr/>
        </p:nvSpPr>
        <p:spPr>
          <a:xfrm>
            <a:off x="419126" y="4928394"/>
            <a:ext cx="5572344" cy="1226588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二千年前主的神圣悲壮晚餐，经过杰夫荒谬稀奇古怪解释，丝毫没有严肃庄重。如此放荡任意的聚会，南半球大部分信徒流失必然的事！中国从水深火热中兴起的教会也如此放荡吗？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DE06F09B-69B7-C7B3-6B60-40148CE28D3A}"/>
              </a:ext>
            </a:extLst>
          </p:cNvPr>
          <p:cNvSpPr txBox="1">
            <a:spLocks/>
          </p:cNvSpPr>
          <p:nvPr/>
        </p:nvSpPr>
        <p:spPr>
          <a:xfrm>
            <a:off x="187214" y="176834"/>
            <a:ext cx="3875739" cy="41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三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拆毁信仰的危险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6111BF6-B33A-05F8-513B-30BF263DE11A}"/>
              </a:ext>
            </a:extLst>
          </p:cNvPr>
          <p:cNvSpPr/>
          <p:nvPr/>
        </p:nvSpPr>
        <p:spPr>
          <a:xfrm>
            <a:off x="2826589" y="2558791"/>
            <a:ext cx="1707703" cy="235670"/>
          </a:xfrm>
          <a:prstGeom prst="rect">
            <a:avLst/>
          </a:prstGeom>
          <a:solidFill>
            <a:srgbClr val="FF0000">
              <a:alpha val="37655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2E793CA-FCFD-C28F-CD1C-471DE31DD6EF}"/>
              </a:ext>
            </a:extLst>
          </p:cNvPr>
          <p:cNvSpPr/>
          <p:nvPr/>
        </p:nvSpPr>
        <p:spPr>
          <a:xfrm>
            <a:off x="4685122" y="2852775"/>
            <a:ext cx="1410878" cy="235670"/>
          </a:xfrm>
          <a:prstGeom prst="rect">
            <a:avLst/>
          </a:prstGeom>
          <a:solidFill>
            <a:srgbClr val="FF0000">
              <a:alpha val="37655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5DE1497E-B142-5593-A7C5-A84770F91833}"/>
              </a:ext>
            </a:extLst>
          </p:cNvPr>
          <p:cNvSpPr/>
          <p:nvPr/>
        </p:nvSpPr>
        <p:spPr>
          <a:xfrm>
            <a:off x="614434" y="4661470"/>
            <a:ext cx="1355768" cy="237828"/>
          </a:xfrm>
          <a:prstGeom prst="rect">
            <a:avLst/>
          </a:prstGeom>
          <a:solidFill>
            <a:srgbClr val="FF0000">
              <a:alpha val="37655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228C5E6-C600-18A2-E851-1B8DFACDD4C9}"/>
              </a:ext>
            </a:extLst>
          </p:cNvPr>
          <p:cNvSpPr/>
          <p:nvPr/>
        </p:nvSpPr>
        <p:spPr>
          <a:xfrm>
            <a:off x="714204" y="3893269"/>
            <a:ext cx="3820087" cy="167707"/>
          </a:xfrm>
          <a:prstGeom prst="rect">
            <a:avLst/>
          </a:prstGeom>
          <a:solidFill>
            <a:srgbClr val="FF0000">
              <a:alpha val="37655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A42E3BCF-C1F8-2A6D-B48B-05B0A4428C18}"/>
              </a:ext>
            </a:extLst>
          </p:cNvPr>
          <p:cNvSpPr/>
          <p:nvPr/>
        </p:nvSpPr>
        <p:spPr>
          <a:xfrm>
            <a:off x="4224844" y="4376850"/>
            <a:ext cx="1410877" cy="235670"/>
          </a:xfrm>
          <a:prstGeom prst="rect">
            <a:avLst/>
          </a:prstGeom>
          <a:solidFill>
            <a:srgbClr val="FF0000">
              <a:alpha val="37655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87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1D426B4-E321-3F52-0F12-C9C98A18B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3" y="2056481"/>
            <a:ext cx="3666303" cy="2361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470333B-33B6-6F94-5A1F-DFAB542F4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4" y="4532522"/>
            <a:ext cx="5365433" cy="900453"/>
          </a:xfrm>
          <a:prstGeom prst="rect">
            <a:avLst/>
          </a:prstGeom>
          <a:effectLst>
            <a:glow rad="127000">
              <a:srgbClr val="92D050"/>
            </a:glow>
            <a:softEdge rad="31750"/>
          </a:effectLst>
        </p:spPr>
      </p:pic>
      <p:pic>
        <p:nvPicPr>
          <p:cNvPr id="40966" name="Picture 6" descr="趣味科普人文】不同国家的世界地图,怎么差别就那么大呢! - 哔哩哔哩">
            <a:extLst>
              <a:ext uri="{FF2B5EF4-FFF2-40B4-BE49-F238E27FC236}">
                <a16:creationId xmlns="" xmlns:a16="http://schemas.microsoft.com/office/drawing/2014/main" id="{68F676E2-E83A-9889-418F-D7C8EF63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58" y="2219490"/>
            <a:ext cx="6212949" cy="4518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>
            <a:extLst>
              <a:ext uri="{FF2B5EF4-FFF2-40B4-BE49-F238E27FC236}">
                <a16:creationId xmlns="" xmlns:a16="http://schemas.microsoft.com/office/drawing/2014/main" id="{8367ED8F-1193-A557-0E95-8427D10C12E2}"/>
              </a:ext>
            </a:extLst>
          </p:cNvPr>
          <p:cNvSpPr>
            <a:spLocks noChangeArrowheads="1"/>
          </p:cNvSpPr>
          <p:nvPr/>
        </p:nvSpPr>
        <p:spPr bwMode="auto">
          <a:xfrm rot="4009428" flipH="1" flipV="1">
            <a:off x="7631540" y="3337649"/>
            <a:ext cx="407185" cy="1697907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AutoShape 10">
            <a:extLst>
              <a:ext uri="{FF2B5EF4-FFF2-40B4-BE49-F238E27FC236}">
                <a16:creationId xmlns="" xmlns:a16="http://schemas.microsoft.com/office/drawing/2014/main" id="{8DBC7E3C-A2EF-EF68-94FE-BB5261BC9C43}"/>
              </a:ext>
            </a:extLst>
          </p:cNvPr>
          <p:cNvSpPr>
            <a:spLocks noChangeArrowheads="1"/>
          </p:cNvSpPr>
          <p:nvPr/>
        </p:nvSpPr>
        <p:spPr bwMode="auto">
          <a:xfrm rot="4871631" flipH="1" flipV="1">
            <a:off x="7979416" y="3406091"/>
            <a:ext cx="218974" cy="867699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AutoShape 10">
            <a:extLst>
              <a:ext uri="{FF2B5EF4-FFF2-40B4-BE49-F238E27FC236}">
                <a16:creationId xmlns="" xmlns:a16="http://schemas.microsoft.com/office/drawing/2014/main" id="{FBEC6A23-8829-5E0B-A05D-EEDEC08024DE}"/>
              </a:ext>
            </a:extLst>
          </p:cNvPr>
          <p:cNvSpPr>
            <a:spLocks noChangeArrowheads="1"/>
          </p:cNvSpPr>
          <p:nvPr/>
        </p:nvSpPr>
        <p:spPr bwMode="auto">
          <a:xfrm rot="17409611" flipV="1">
            <a:off x="9449209" y="2827007"/>
            <a:ext cx="599342" cy="3249946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2C353E7-CFB9-F897-A885-F6B06B2A2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3" y="5632737"/>
            <a:ext cx="5396491" cy="1073549"/>
          </a:xfrm>
          <a:prstGeom prst="rect">
            <a:avLst/>
          </a:prstGeom>
          <a:effectLst>
            <a:glow rad="127000">
              <a:schemeClr val="accent6">
                <a:lumMod val="75000"/>
              </a:schemeClr>
            </a:glow>
          </a:effectLst>
        </p:spPr>
      </p:pic>
      <p:pic>
        <p:nvPicPr>
          <p:cNvPr id="40964" name="Picture 4" descr="早报Kopitiam - 【天下风云】史上最破汽车上路！你见过比这更破 ...">
            <a:extLst>
              <a:ext uri="{FF2B5EF4-FFF2-40B4-BE49-F238E27FC236}">
                <a16:creationId xmlns="" xmlns:a16="http://schemas.microsoft.com/office/drawing/2014/main" id="{F5707D9B-E5B6-0BAD-CE2A-E9B1DAD0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24" y="1888658"/>
            <a:ext cx="1884020" cy="138374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141401" y="3568084"/>
            <a:ext cx="2496874" cy="607177"/>
          </a:xfrm>
          <a:prstGeom prst="rect">
            <a:avLst/>
          </a:prstGeom>
          <a:solidFill>
            <a:schemeClr val="tx1"/>
          </a:solidFill>
          <a:ln w="38100">
            <a:solidFill>
              <a:srgbClr val="00FF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杰夫把南半球证明失败的系统强行在中国推行</a:t>
            </a:r>
            <a:endParaRPr kumimoji="1" lang="zh-CN" altLang="en-US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="" xmlns:a16="http://schemas.microsoft.com/office/drawing/2014/main" id="{DE1DB9B2-AA5B-207A-CFDE-78C5DBDC1E84}"/>
              </a:ext>
            </a:extLst>
          </p:cNvPr>
          <p:cNvSpPr>
            <a:spLocks noChangeArrowheads="1"/>
          </p:cNvSpPr>
          <p:nvPr/>
        </p:nvSpPr>
        <p:spPr bwMode="auto">
          <a:xfrm rot="2549556" flipH="1" flipV="1">
            <a:off x="4291882" y="4727172"/>
            <a:ext cx="538814" cy="1706941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00FF00"/>
          </a:solidFill>
          <a:ln>
            <a:solidFill>
              <a:srgbClr val="FF0000"/>
            </a:solidFill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AutoShape 10">
            <a:extLst>
              <a:ext uri="{FF2B5EF4-FFF2-40B4-BE49-F238E27FC236}">
                <a16:creationId xmlns="" xmlns:a16="http://schemas.microsoft.com/office/drawing/2014/main" id="{22AB25E5-0EE6-59FA-682B-8CAA6A78E473}"/>
              </a:ext>
            </a:extLst>
          </p:cNvPr>
          <p:cNvSpPr>
            <a:spLocks noChangeArrowheads="1"/>
          </p:cNvSpPr>
          <p:nvPr/>
        </p:nvSpPr>
        <p:spPr bwMode="auto">
          <a:xfrm rot="1186384" flipH="1" flipV="1">
            <a:off x="5135225" y="2785284"/>
            <a:ext cx="596187" cy="1961349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00FF00"/>
          </a:solidFill>
          <a:ln>
            <a:solidFill>
              <a:srgbClr val="FF0000"/>
            </a:solidFill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AutoShape 10">
            <a:extLst>
              <a:ext uri="{FF2B5EF4-FFF2-40B4-BE49-F238E27FC236}">
                <a16:creationId xmlns="" xmlns:a16="http://schemas.microsoft.com/office/drawing/2014/main" id="{0BDA384F-1EF3-FC15-9019-D1320435089E}"/>
              </a:ext>
            </a:extLst>
          </p:cNvPr>
          <p:cNvSpPr>
            <a:spLocks noChangeArrowheads="1"/>
          </p:cNvSpPr>
          <p:nvPr/>
        </p:nvSpPr>
        <p:spPr bwMode="auto">
          <a:xfrm rot="6693349" flipV="1">
            <a:off x="6881704" y="1293372"/>
            <a:ext cx="619946" cy="3192129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00FF00"/>
          </a:solidFill>
          <a:ln>
            <a:solidFill>
              <a:srgbClr val="FF0000"/>
            </a:solidFill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内容占位符 2">
            <a:extLst>
              <a:ext uri="{FF2B5EF4-FFF2-40B4-BE49-F238E27FC236}">
                <a16:creationId xmlns="" xmlns:a16="http://schemas.microsoft.com/office/drawing/2014/main" id="{F826EAD1-2D9C-AA9A-92E2-5ED0BE4741FC}"/>
              </a:ext>
            </a:extLst>
          </p:cNvPr>
          <p:cNvSpPr txBox="1">
            <a:spLocks/>
          </p:cNvSpPr>
          <p:nvPr/>
        </p:nvSpPr>
        <p:spPr>
          <a:xfrm>
            <a:off x="6649941" y="5596596"/>
            <a:ext cx="4280118" cy="375088"/>
          </a:xfrm>
          <a:prstGeom prst="rect">
            <a:avLst/>
          </a:prstGeom>
          <a:solidFill>
            <a:schemeClr val="tx1"/>
          </a:solidFill>
          <a:ln w="38100">
            <a:solidFill>
              <a:srgbClr val="00FF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0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杰夫自认南半球失败加紧向中国推行</a:t>
            </a:r>
            <a:endParaRPr kumimoji="1" lang="zh-CN" altLang="en-US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835722D8-73A4-9894-5C9B-B6135A613294}"/>
              </a:ext>
            </a:extLst>
          </p:cNvPr>
          <p:cNvSpPr txBox="1"/>
          <p:nvPr/>
        </p:nvSpPr>
        <p:spPr>
          <a:xfrm>
            <a:off x="2393575" y="857221"/>
            <a:ext cx="6167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玛1:14「行诡诈的</a:t>
            </a:r>
            <a:r>
              <a:rPr kumimoji="1" lang="en-US" altLang="zh-CN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许愿却用有残疾的献给主</a:t>
            </a:r>
            <a:r>
              <a:rPr kumimoji="1" lang="en-US" altLang="zh-CN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4B8AC8ED-F8D6-17BA-FB93-C316F5AD7766}"/>
              </a:ext>
            </a:extLst>
          </p:cNvPr>
          <p:cNvSpPr txBox="1">
            <a:spLocks/>
          </p:cNvSpPr>
          <p:nvPr/>
        </p:nvSpPr>
        <p:spPr>
          <a:xfrm>
            <a:off x="187214" y="176834"/>
            <a:ext cx="3875739" cy="41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三、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拆毁信仰的危险</a:t>
            </a:r>
          </a:p>
        </p:txBody>
      </p:sp>
    </p:spTree>
    <p:extLst>
      <p:ext uri="{BB962C8B-B14F-4D97-AF65-F5344CB8AC3E}">
        <p14:creationId xmlns:p14="http://schemas.microsoft.com/office/powerpoint/2010/main" val="878387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教会建造PPT背景00２">
            <a:extLst>
              <a:ext uri="{FF2B5EF4-FFF2-40B4-BE49-F238E27FC236}">
                <a16:creationId xmlns="" xmlns:a16="http://schemas.microsoft.com/office/drawing/2014/main" id="{C7D02774-01B7-B176-D755-6F158B11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EC4281C-D3C4-4CD5-9AF7-6D1B6A0A8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9" y="1535346"/>
            <a:ext cx="7591694" cy="1123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A82F37-233B-7F19-7CD9-24EE7CE0A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69" y="2895019"/>
            <a:ext cx="7591694" cy="181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9DAE27-2212-3D60-459B-D718E2775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41" y="4693416"/>
            <a:ext cx="1538802" cy="2010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16D1F87-39CF-855D-1677-8EE9079B0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310" y="4941040"/>
            <a:ext cx="2844548" cy="1565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2B6F9A3-B0F7-C9D1-9F6D-81A0E19DBA59}"/>
              </a:ext>
            </a:extLst>
          </p:cNvPr>
          <p:cNvSpPr/>
          <p:nvPr/>
        </p:nvSpPr>
        <p:spPr>
          <a:xfrm>
            <a:off x="1135815" y="3516086"/>
            <a:ext cx="5362955" cy="2722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9791292-25A2-7915-A881-1AE037B0095E}"/>
              </a:ext>
            </a:extLst>
          </p:cNvPr>
          <p:cNvSpPr/>
          <p:nvPr/>
        </p:nvSpPr>
        <p:spPr>
          <a:xfrm>
            <a:off x="2420329" y="4079523"/>
            <a:ext cx="4840442" cy="2722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890F8F03-2AA3-E901-5E6A-9BFBD7BDAB7E}"/>
              </a:ext>
            </a:extLst>
          </p:cNvPr>
          <p:cNvSpPr/>
          <p:nvPr/>
        </p:nvSpPr>
        <p:spPr>
          <a:xfrm>
            <a:off x="4394236" y="1570234"/>
            <a:ext cx="3454364" cy="371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C516F81F-E025-B55A-D22E-2D453D0DC08F}"/>
              </a:ext>
            </a:extLst>
          </p:cNvPr>
          <p:cNvSpPr/>
          <p:nvPr/>
        </p:nvSpPr>
        <p:spPr>
          <a:xfrm>
            <a:off x="333787" y="655591"/>
            <a:ext cx="7205909" cy="714326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连根拔起，拆毁教会一切生存根基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C3F38385-4456-13F9-92D5-D68296049980}"/>
              </a:ext>
            </a:extLst>
          </p:cNvPr>
          <p:cNvSpPr/>
          <p:nvPr/>
        </p:nvSpPr>
        <p:spPr>
          <a:xfrm>
            <a:off x="387969" y="6066221"/>
            <a:ext cx="1198039" cy="2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21</a:t>
            </a:r>
            <a:r>
              <a:rPr lang="zh-CN" altLang="en-US" sz="2000" dirty="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</a:t>
            </a:r>
            <a:endParaRPr lang="zh-CN" altLang="en-US" sz="2400" dirty="0">
              <a:solidFill>
                <a:schemeClr val="tx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7B7D104C-2339-BCFD-B9EA-56C5A38B6F1C}"/>
              </a:ext>
            </a:extLst>
          </p:cNvPr>
          <p:cNvSpPr/>
          <p:nvPr/>
        </p:nvSpPr>
        <p:spPr>
          <a:xfrm>
            <a:off x="2690209" y="5889642"/>
            <a:ext cx="1198039" cy="2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3</a:t>
            </a:r>
            <a:r>
              <a:rPr lang="zh-CN" altLang="en-US" sz="2000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</a:t>
            </a:r>
            <a:endParaRPr lang="zh-CN" altLang="en-US" sz="2400" dirty="0">
              <a:solidFill>
                <a:srgbClr val="FFFF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="" xmlns:a16="http://schemas.microsoft.com/office/drawing/2014/main" id="{F42AC169-B09E-6E32-B224-3896F4CC4FCA}"/>
              </a:ext>
            </a:extLst>
          </p:cNvPr>
          <p:cNvCxnSpPr>
            <a:cxnSpLocks/>
          </p:cNvCxnSpPr>
          <p:nvPr/>
        </p:nvCxnSpPr>
        <p:spPr>
          <a:xfrm flipV="1">
            <a:off x="986988" y="3788356"/>
            <a:ext cx="4721085" cy="2101286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="" xmlns:a16="http://schemas.microsoft.com/office/drawing/2014/main" id="{6514089F-C258-DEF9-2AD0-398B4BF76492}"/>
              </a:ext>
            </a:extLst>
          </p:cNvPr>
          <p:cNvCxnSpPr>
            <a:cxnSpLocks/>
          </p:cNvCxnSpPr>
          <p:nvPr/>
        </p:nvCxnSpPr>
        <p:spPr>
          <a:xfrm flipV="1">
            <a:off x="3347530" y="1810124"/>
            <a:ext cx="836286" cy="3977477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="" xmlns:a16="http://schemas.microsoft.com/office/drawing/2014/main" id="{484B4195-8307-3E47-9F4F-28072C1AC103}"/>
              </a:ext>
            </a:extLst>
          </p:cNvPr>
          <p:cNvSpPr/>
          <p:nvPr/>
        </p:nvSpPr>
        <p:spPr>
          <a:xfrm>
            <a:off x="3347530" y="1627091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3396D7EC-3F55-0E81-28E8-51F794C4D7A8}"/>
              </a:ext>
            </a:extLst>
          </p:cNvPr>
          <p:cNvSpPr/>
          <p:nvPr/>
        </p:nvSpPr>
        <p:spPr>
          <a:xfrm>
            <a:off x="2418768" y="1935981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2BF2F1D9-36B3-4605-85BE-AC8C1B24B131}"/>
              </a:ext>
            </a:extLst>
          </p:cNvPr>
          <p:cNvSpPr/>
          <p:nvPr/>
        </p:nvSpPr>
        <p:spPr>
          <a:xfrm>
            <a:off x="986988" y="2256129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618D1B83-2B9B-E46D-2B1D-DF22431976D2}"/>
              </a:ext>
            </a:extLst>
          </p:cNvPr>
          <p:cNvSpPr/>
          <p:nvPr/>
        </p:nvSpPr>
        <p:spPr>
          <a:xfrm>
            <a:off x="6999377" y="1942034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33E87153-04E2-8CBE-8286-23C39D279EC4}"/>
              </a:ext>
            </a:extLst>
          </p:cNvPr>
          <p:cNvSpPr/>
          <p:nvPr/>
        </p:nvSpPr>
        <p:spPr>
          <a:xfrm>
            <a:off x="4671642" y="1608701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DE94AE6D-0153-C967-13EE-06A6F6379FAD}"/>
              </a:ext>
            </a:extLst>
          </p:cNvPr>
          <p:cNvSpPr/>
          <p:nvPr/>
        </p:nvSpPr>
        <p:spPr>
          <a:xfrm>
            <a:off x="2927447" y="3516086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7" name="椭圆 26">
            <a:extLst>
              <a:ext uri="{FF2B5EF4-FFF2-40B4-BE49-F238E27FC236}">
                <a16:creationId xmlns="" xmlns:a16="http://schemas.microsoft.com/office/drawing/2014/main" id="{34FEBF91-E051-D924-767E-C28F7C9259BC}"/>
              </a:ext>
            </a:extLst>
          </p:cNvPr>
          <p:cNvSpPr/>
          <p:nvPr/>
        </p:nvSpPr>
        <p:spPr>
          <a:xfrm>
            <a:off x="5409295" y="4039028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B0B1FBAA-BCC7-5879-368C-6100CCA6287C}"/>
              </a:ext>
            </a:extLst>
          </p:cNvPr>
          <p:cNvSpPr/>
          <p:nvPr/>
        </p:nvSpPr>
        <p:spPr>
          <a:xfrm>
            <a:off x="5437858" y="3516086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264221E8-831A-817B-3EB2-0F3F36D66818}"/>
              </a:ext>
            </a:extLst>
          </p:cNvPr>
          <p:cNvSpPr/>
          <p:nvPr/>
        </p:nvSpPr>
        <p:spPr>
          <a:xfrm>
            <a:off x="8187972" y="3311982"/>
            <a:ext cx="3795846" cy="236838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/>
                </a:solidFill>
                <a:latin typeface="方正启体简体" panose="03000509000000000000" pitchFamily="65" charset="-122"/>
                <a:ea typeface="汉鼎繁颜体" panose="02010609000101010101" pitchFamily="49" charset="-122"/>
                <a:cs typeface="+mj-cs"/>
              </a:rPr>
              <a:t>教会建造生存根基</a:t>
            </a:r>
            <a:r>
              <a:rPr lang="en-US" altLang="zh-CN" sz="2800" dirty="0">
                <a:solidFill>
                  <a:schemeClr val="bg1"/>
                </a:solidFill>
                <a:latin typeface="方正启体简体" panose="03000509000000000000" pitchFamily="65" charset="-122"/>
                <a:ea typeface="汉鼎繁颜体" panose="02010609000101010101" pitchFamily="49" charset="-122"/>
                <a:cs typeface="+mj-cs"/>
              </a:rPr>
              <a:t>——</a:t>
            </a:r>
            <a:r>
              <a:rPr lang="zh-CN" altLang="en-US" sz="2800" dirty="0">
                <a:solidFill>
                  <a:srgbClr val="FFFF00"/>
                </a:solidFill>
                <a:latin typeface="方正启体简体" panose="03000509000000000000" pitchFamily="65" charset="-122"/>
                <a:ea typeface="汉鼎繁颜体" panose="02010609000101010101" pitchFamily="49" charset="-122"/>
                <a:cs typeface="+mj-cs"/>
              </a:rPr>
              <a:t>神学渊源、圣餐记念、传讲真道、主日崇拜、教会结构</a:t>
            </a:r>
            <a:r>
              <a:rPr lang="en-US" altLang="zh-CN" sz="2800" dirty="0">
                <a:solidFill>
                  <a:schemeClr val="bg1"/>
                </a:solidFill>
                <a:latin typeface="方正启体简体" panose="03000509000000000000" pitchFamily="65" charset="-122"/>
                <a:ea typeface="汉鼎繁颜体" panose="02010609000101010101" pitchFamily="49" charset="-122"/>
                <a:cs typeface="+mj-cs"/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  <a:latin typeface="方正启体简体" panose="03000509000000000000" pitchFamily="65" charset="-122"/>
                <a:ea typeface="汉鼎繁颜体" panose="02010609000101010101" pitchFamily="49" charset="-122"/>
                <a:cs typeface="+mj-cs"/>
              </a:rPr>
              <a:t>教唆被洗脑「新保罗」彻底拆毁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D16EADF7-C77F-580E-7438-A93F08F19C7B}"/>
              </a:ext>
            </a:extLst>
          </p:cNvPr>
          <p:cNvSpPr txBox="1"/>
          <p:nvPr/>
        </p:nvSpPr>
        <p:spPr>
          <a:xfrm>
            <a:off x="6635274" y="5776500"/>
            <a:ext cx="5334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诗</a:t>
            </a:r>
            <a:r>
              <a:rPr lang="en-US" altLang="zh-CN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11:3</a:t>
            </a:r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「根基若毁坏，义人还能作什么呢？」</a:t>
            </a:r>
            <a:endParaRPr lang="en-US" altLang="zh-CN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诗137:7「耶路撒冷遭难的日子，以东人说：拆毁，拆毁，直拆到根基！耶和华啊，求你记念这仇。」</a:t>
            </a:r>
            <a:endParaRPr lang="zh-CN" altLang="en-US" sz="20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5926752C-89A9-99EB-0E25-7F413408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61" y="1479302"/>
            <a:ext cx="3934804" cy="197969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28">
            <a:extLst>
              <a:ext uri="{FF2B5EF4-FFF2-40B4-BE49-F238E27FC236}">
                <a16:creationId xmlns="" xmlns:a16="http://schemas.microsoft.com/office/drawing/2014/main" id="{8EEAAFCC-7083-D699-9A54-B57FAD99CB5A}"/>
              </a:ext>
            </a:extLst>
          </p:cNvPr>
          <p:cNvSpPr/>
          <p:nvPr/>
        </p:nvSpPr>
        <p:spPr>
          <a:xfrm>
            <a:off x="10104993" y="2904386"/>
            <a:ext cx="1864472" cy="311460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耶路撒冷被毁悲剧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5B01D28-F37B-83A6-6143-93B0A7D99C64}"/>
              </a:ext>
            </a:extLst>
          </p:cNvPr>
          <p:cNvSpPr txBox="1">
            <a:spLocks/>
          </p:cNvSpPr>
          <p:nvPr/>
        </p:nvSpPr>
        <p:spPr>
          <a:xfrm>
            <a:off x="187214" y="176834"/>
            <a:ext cx="3875739" cy="41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latin typeface="华文新魏" pitchFamily="2" charset="-122"/>
                <a:ea typeface="华文新魏" pitchFamily="2" charset="-122"/>
              </a:rPr>
              <a:t>三</a:t>
            </a:r>
            <a:r>
              <a:rPr kumimoji="1" lang="zh-CN" altLang="en-US" sz="2400" dirty="0" smtClean="0">
                <a:latin typeface="华文新魏" pitchFamily="2" charset="-122"/>
                <a:ea typeface="华文新魏" pitchFamily="2" charset="-122"/>
              </a:rPr>
              <a:t>、</a:t>
            </a:r>
            <a:r>
              <a:rPr kumimoji="1" lang="zh-CN" altLang="en-US" sz="2400" dirty="0">
                <a:latin typeface="华文新魏" pitchFamily="2" charset="-122"/>
                <a:ea typeface="华文新魏" pitchFamily="2" charset="-122"/>
              </a:rPr>
              <a:t>拆毁信仰的危险</a:t>
            </a:r>
          </a:p>
        </p:txBody>
      </p:sp>
    </p:spTree>
    <p:extLst>
      <p:ext uri="{BB962C8B-B14F-4D97-AF65-F5344CB8AC3E}">
        <p14:creationId xmlns:p14="http://schemas.microsoft.com/office/powerpoint/2010/main" val="3492236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AED852-A6FD-B0B1-735A-8BF6141E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84BA23B8-F48B-443E-BE3C-5095D51A2F91}"/>
              </a:ext>
            </a:extLst>
          </p:cNvPr>
          <p:cNvSpPr txBox="1"/>
          <p:nvPr/>
        </p:nvSpPr>
        <p:spPr>
          <a:xfrm>
            <a:off x="4798538" y="3616237"/>
            <a:ext cx="7166918" cy="1846659"/>
          </a:xfrm>
          <a:prstGeom prst="rect">
            <a:avLst/>
          </a:prstGeom>
          <a:solidFill>
            <a:srgbClr val="F7FEF0"/>
          </a:solidFill>
          <a:ln w="381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i="1" dirty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书籍简介：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灵恩运动在全球迅速发展，近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50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年间，增长高达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9.6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倍，声称已有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亿信徒。这运动的兴旺，对传统福音派来说，可谓忧喜参半──既因福音广传而感到欣喜，又担忧基督信仰会出现偏差。加上，近年有所谓「泛灵恩现象」，不少福音派堂会也效法灵恩派的做法，以致</a:t>
            </a:r>
            <a:r>
              <a:rPr lang="zh-CN" altLang="en-US" sz="2400" b="0" i="1" u="sng" dirty="0">
                <a:solidFill>
                  <a:srgbClr val="C00000"/>
                </a:solidFill>
                <a:effectLst/>
                <a:latin typeface="方正大黑简体" panose="02010601030101010101" pitchFamily="2" charset="-122"/>
                <a:ea typeface="方正大黑简体" panose="02010601030101010101" pitchFamily="2" charset="-122"/>
              </a:rPr>
              <a:t>灵恩和非灵恩之间存着灰色地带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。由是，福音派对灵恩运动应采取何种观点，已成为基督教发展的重要议题。（出版社：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天道书楼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出版日期：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2021-2-1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E11E76CC-6D0B-4816-8192-85C0C7B8EF20}"/>
              </a:ext>
            </a:extLst>
          </p:cNvPr>
          <p:cNvSpPr txBox="1"/>
          <p:nvPr/>
        </p:nvSpPr>
        <p:spPr>
          <a:xfrm>
            <a:off x="4798539" y="5565519"/>
            <a:ext cx="7166917" cy="1169551"/>
          </a:xfrm>
          <a:prstGeom prst="rect">
            <a:avLst/>
          </a:prstGeom>
          <a:solidFill>
            <a:srgbClr val="F7FEF0"/>
          </a:solidFill>
          <a:ln w="381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1400" i="1" dirty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作者简介 </a:t>
            </a:r>
            <a:r>
              <a:rPr lang="zh-CN" altLang="en-US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廖炳堂博士，美国福乐神学院哲学博士、香港建道神学院道学硕士、香港中文大学社会科学士。现任香港建道神学院学术副院长、基督教及中国文化研究中心总监、神学系教授，及宣道会牧师。 著作：</a:t>
            </a:r>
            <a:r>
              <a:rPr lang="en-US" altLang="zh-CN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灵修神学：理论与实践</a:t>
            </a:r>
            <a:r>
              <a:rPr lang="en-US" altLang="zh-CN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af-ZA" altLang="zh-CN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圣灵与教会：福音信仰和五旬宗的对话</a:t>
            </a:r>
            <a:r>
              <a:rPr lang="en-US" altLang="zh-CN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建道神学院及神召神学院学术交流文集</a:t>
            </a:r>
            <a:r>
              <a:rPr lang="en-US" altLang="zh-CN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（与黄汉辉合编）、</a:t>
            </a:r>
            <a:r>
              <a:rPr lang="en-US" altLang="zh-CN" sz="1400" b="1" i="0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1400" b="1" i="0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医治神学的反思</a:t>
            </a:r>
            <a:r>
              <a:rPr lang="en-US" altLang="zh-CN" sz="1400" b="1" i="0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1400" b="1" i="0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1400" b="1" i="0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1400" b="1" i="0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灵恩运动的反思</a:t>
            </a:r>
            <a:r>
              <a:rPr lang="en-US" altLang="zh-CN" sz="1400" b="1" i="0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1400" b="1" i="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，以及多篇期刊专文等。</a:t>
            </a:r>
          </a:p>
        </p:txBody>
      </p:sp>
      <p:pic>
        <p:nvPicPr>
          <p:cNvPr id="1026" name="Picture 2" descr="基道BOOKFINDER - 五旬宗及靈恩運動：研究導論及趨勢評估">
            <a:extLst>
              <a:ext uri="{FF2B5EF4-FFF2-40B4-BE49-F238E27FC236}">
                <a16:creationId xmlns="" xmlns:a16="http://schemas.microsoft.com/office/drawing/2014/main" id="{D02E5AA5-7AD1-49F7-8A17-965AB338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建道神學院Alliance Bible Seminary :: 廖炳堂">
            <a:extLst>
              <a:ext uri="{FF2B5EF4-FFF2-40B4-BE49-F238E27FC236}">
                <a16:creationId xmlns="" xmlns:a16="http://schemas.microsoft.com/office/drawing/2014/main" id="{3AE5FA22-F7FF-47EB-8266-80A4A734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07" y="675045"/>
            <a:ext cx="1483840" cy="2145311"/>
          </a:xfrm>
          <a:prstGeom prst="ellipse">
            <a:avLst/>
          </a:prstGeom>
          <a:ln w="381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576681E8-584B-4FE6-81C9-D838A6C4D907}"/>
              </a:ext>
            </a:extLst>
          </p:cNvPr>
          <p:cNvSpPr/>
          <p:nvPr/>
        </p:nvSpPr>
        <p:spPr>
          <a:xfrm>
            <a:off x="0" y="69558"/>
            <a:ext cx="7599405" cy="492689"/>
          </a:xfrm>
          <a:prstGeom prst="rect">
            <a:avLst/>
          </a:prstGeom>
          <a:solidFill>
            <a:schemeClr val="tx1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教会放弃辨灵</a:t>
            </a:r>
            <a:r>
              <a:rPr lang="zh-CN" altLang="en-US" sz="32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「</a:t>
            </a:r>
            <a:r>
              <a:rPr lang="zh-CN" altLang="en-US" sz="32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创艺简魏碑" pitchFamily="2" charset="-122"/>
              </a:rPr>
              <a:t>灰色地带</a:t>
            </a:r>
            <a:r>
              <a:rPr lang="zh-CN" altLang="en-US" sz="32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」</a:t>
            </a:r>
            <a:r>
              <a:rPr lang="zh-CN" altLang="en-US" sz="2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灵恩运动快速壮大原因</a:t>
            </a:r>
            <a:endParaRPr lang="zh-CN" altLang="en-US" sz="2500" b="1" dirty="0">
              <a:ln w="66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E48483A-E463-493D-AE84-8F0644684B73}"/>
              </a:ext>
            </a:extLst>
          </p:cNvPr>
          <p:cNvSpPr txBox="1"/>
          <p:nvPr/>
        </p:nvSpPr>
        <p:spPr>
          <a:xfrm>
            <a:off x="847725" y="4656562"/>
            <a:ext cx="3134112" cy="2088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txBody>
          <a:bodyPr wrap="square" lIns="108000" tIns="72000" rIns="36000">
            <a:spAutoFit/>
          </a:bodyPr>
          <a:lstStyle/>
          <a:p>
            <a:pPr algn="l"/>
            <a:r>
              <a:rPr lang="zh-CN" altLang="en-US" sz="1600" dirty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摘录有感：</a:t>
            </a:r>
            <a:r>
              <a:rPr lang="zh-CN" altLang="en-US" sz="1600" b="1" i="0" dirty="0">
                <a:effectLst/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廖炳堂教授曾在灵恩运动核心地带学习与相处，仍然保持清醒灵界认识，难能可贵。虽然书籍大部分内容不提灵界危险，但跋的结语与祷告，深刻担忧灵恩运动前程应验圣经预言毁灭性的巨大危险。比灵眼迷糊与自私顾虑「灰色地事」强多了！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B7F4377-0A69-438B-AB2E-E1A79F016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15" y="2820356"/>
            <a:ext cx="975044" cy="39274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D7B55368-D4DC-41B6-BE6A-3FA9E3D360B7}"/>
              </a:ext>
            </a:extLst>
          </p:cNvPr>
          <p:cNvSpPr txBox="1"/>
          <p:nvPr/>
        </p:nvSpPr>
        <p:spPr>
          <a:xfrm>
            <a:off x="4774105" y="2190175"/>
            <a:ext cx="716691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1600" i="1" dirty="0">
                <a:solidFill>
                  <a:srgbClr val="84858A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跋（</a:t>
            </a:r>
            <a:r>
              <a:rPr lang="en-US" altLang="zh-CN" sz="1600" i="1" dirty="0">
                <a:solidFill>
                  <a:srgbClr val="84858A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327</a:t>
            </a:r>
            <a:r>
              <a:rPr lang="zh-CN" altLang="en-US" sz="1600" i="1" dirty="0">
                <a:solidFill>
                  <a:srgbClr val="84858A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页）</a:t>
            </a:r>
            <a:r>
              <a:rPr lang="en-US" altLang="zh-CN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不幸的是，</a:t>
            </a:r>
            <a:r>
              <a:rPr lang="zh-CN" altLang="en-US" sz="1600" b="1" i="0" u="sng" dirty="0">
                <a:solidFill>
                  <a:srgbClr val="C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西方新一代灵恩运动的学者和领袖，已经转向自由主义的神学</a:t>
            </a:r>
            <a:r>
              <a:rPr lang="zh-CN" altLang="en-US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。我们认为，</a:t>
            </a:r>
            <a:r>
              <a:rPr lang="zh-CN" altLang="en-US" sz="1600" b="1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一个庞大的属灵追求运动如果缺乏深入的释经和神学系统 作基础，它就如一架动力强大的飞机坏掉导航器一样，可以向任何一个毁灭性的方向直冲</a:t>
            </a:r>
            <a:r>
              <a:rPr lang="zh-CN" altLang="en-US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。（祷告）</a:t>
            </a:r>
            <a:r>
              <a:rPr lang="zh-CN" altLang="en-US" sz="1600" b="1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使灵恩运动逐渐变质成为后现代的混合信仰运动</a:t>
            </a:r>
            <a:r>
              <a:rPr lang="zh-CN" altLang="en-US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，那就真的</a:t>
            </a:r>
            <a:r>
              <a:rPr lang="zh-CN" altLang="en-US" sz="1600" b="1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应验了福音书中以末世神迹迷惑神子民的预言</a:t>
            </a:r>
            <a:r>
              <a:rPr lang="zh-CN" altLang="en-US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（可</a:t>
            </a:r>
            <a:r>
              <a:rPr lang="en-US" altLang="zh-CN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13:21-23</a:t>
            </a:r>
            <a:r>
              <a:rPr lang="zh-CN" altLang="en-US" sz="1600" b="1" i="0" dirty="0">
                <a:solidFill>
                  <a:srgbClr val="84858A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）求主垂怜！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9A30A4F-7E21-1C53-146E-04DAFF5BA034}"/>
              </a:ext>
            </a:extLst>
          </p:cNvPr>
          <p:cNvSpPr/>
          <p:nvPr/>
        </p:nvSpPr>
        <p:spPr>
          <a:xfrm>
            <a:off x="6303146" y="2736648"/>
            <a:ext cx="3986074" cy="246385"/>
          </a:xfrm>
          <a:prstGeom prst="rect">
            <a:avLst/>
          </a:prstGeom>
          <a:solidFill>
            <a:srgbClr val="00FF00">
              <a:alpha val="32215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38BBEC5-AD9D-0D88-0E2C-581D11831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96673">
            <a:off x="7885149" y="-71019"/>
            <a:ext cx="3150857" cy="210995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56CABCD0-8B3A-52E8-B646-DA2666EEF57D}"/>
              </a:ext>
            </a:extLst>
          </p:cNvPr>
          <p:cNvSpPr txBox="1"/>
          <p:nvPr/>
        </p:nvSpPr>
        <p:spPr>
          <a:xfrm>
            <a:off x="4950780" y="1150385"/>
            <a:ext cx="3689088" cy="611312"/>
          </a:xfrm>
          <a:prstGeom prst="rect">
            <a:avLst/>
          </a:prstGeom>
          <a:solidFill>
            <a:srgbClr val="7030A0"/>
          </a:solidFill>
          <a:ln w="38100">
            <a:solidFill>
              <a:srgbClr val="FFC000"/>
            </a:solidFill>
          </a:ln>
        </p:spPr>
        <p:txBody>
          <a:bodyPr wrap="square" lIns="108000" tIns="72000" rIns="3600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FFFF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杰夫</a:t>
            </a:r>
            <a:r>
              <a:rPr lang="en-US" altLang="zh-CN" sz="1600" b="1" dirty="0">
                <a:solidFill>
                  <a:srgbClr val="FFFF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《</a:t>
            </a:r>
            <a:r>
              <a:rPr lang="zh-CN" altLang="en-US" sz="1600" b="1" dirty="0">
                <a:solidFill>
                  <a:srgbClr val="FFFF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通谕</a:t>
            </a:r>
            <a:r>
              <a:rPr lang="en-US" altLang="zh-CN" sz="1600" b="1" dirty="0">
                <a:solidFill>
                  <a:srgbClr val="FFFF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》</a:t>
            </a:r>
            <a:r>
              <a:rPr lang="zh-CN" altLang="en-US" sz="1600" b="1" dirty="0">
                <a:solidFill>
                  <a:srgbClr val="FFFF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要教会真道根基「彻底成零」如同飞机丧失导航器，被诱惑毁坏</a:t>
            </a:r>
          </a:p>
        </p:txBody>
      </p:sp>
      <p:sp>
        <p:nvSpPr>
          <p:cNvPr id="13" name="AutoShape 10">
            <a:extLst>
              <a:ext uri="{FF2B5EF4-FFF2-40B4-BE49-F238E27FC236}">
                <a16:creationId xmlns="" xmlns:a16="http://schemas.microsoft.com/office/drawing/2014/main" id="{2FA9F639-2A55-6443-5460-07DECCECD139}"/>
              </a:ext>
            </a:extLst>
          </p:cNvPr>
          <p:cNvSpPr>
            <a:spLocks noChangeArrowheads="1"/>
          </p:cNvSpPr>
          <p:nvPr/>
        </p:nvSpPr>
        <p:spPr bwMode="auto">
          <a:xfrm rot="2717767" flipH="1" flipV="1">
            <a:off x="9193023" y="1696316"/>
            <a:ext cx="398387" cy="1301342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4107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520445" y="2461546"/>
            <a:ext cx="5453800" cy="3467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利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21:18-20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「因为凡有残疾的，无论是瞎眼的、瘸腿的、塌鼻子的、肢体有余的、折脚折手的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都不可近前来。」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弗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1:23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</a:t>
            </a:r>
            <a:r>
              <a:rPr kumimoji="1" lang="zh-CN" altLang="en-US" sz="24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教会是他的身体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，是那充满万有者所充满的。」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 提前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3:5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</a:t>
            </a:r>
            <a:r>
              <a:rPr kumimoji="1" lang="zh-CN" altLang="en-US" sz="24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照管神的教会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 提前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5:17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「那</a:t>
            </a:r>
            <a:r>
              <a:rPr kumimoji="1" lang="zh-CN" altLang="en-US" sz="24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善于管理教会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的长老，当以为配受加倍的敬奉。」</a:t>
            </a:r>
            <a:endParaRPr kumimoji="1" lang="zh-CN" altLang="en-US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FE4924-18BF-48EC-9AE8-7CAD8A4AE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24" y="2314363"/>
            <a:ext cx="5755997" cy="2768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6B218789-1E14-962F-0644-9DD87B886B93}"/>
              </a:ext>
            </a:extLst>
          </p:cNvPr>
          <p:cNvSpPr/>
          <p:nvPr/>
        </p:nvSpPr>
        <p:spPr>
          <a:xfrm>
            <a:off x="1237129" y="3496235"/>
            <a:ext cx="1748118" cy="699247"/>
          </a:xfrm>
          <a:prstGeom prst="rect">
            <a:avLst/>
          </a:prstGeom>
          <a:solidFill>
            <a:srgbClr val="FF0000">
              <a:alpha val="20755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F5F30BC-6EAD-0573-3DD9-65EB27F44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" y="4843954"/>
            <a:ext cx="4170509" cy="6992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B4538F3-3D67-9DF5-CD7E-83BF79946CCD}"/>
              </a:ext>
            </a:extLst>
          </p:cNvPr>
          <p:cNvSpPr txBox="1"/>
          <p:nvPr/>
        </p:nvSpPr>
        <p:spPr>
          <a:xfrm>
            <a:off x="427047" y="5560085"/>
            <a:ext cx="3164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2009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日被取缔</a:t>
            </a:r>
            <a:endParaRPr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201D0711-CD50-5CF2-ECED-D60EA54B861A}"/>
              </a:ext>
            </a:extLst>
          </p:cNvPr>
          <p:cNvSpPr txBox="1">
            <a:spLocks/>
          </p:cNvSpPr>
          <p:nvPr/>
        </p:nvSpPr>
        <p:spPr>
          <a:xfrm>
            <a:off x="187214" y="176834"/>
            <a:ext cx="3875739" cy="41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二、拆毁信仰的危险</a:t>
            </a:r>
          </a:p>
        </p:txBody>
      </p:sp>
    </p:spTree>
    <p:extLst>
      <p:ext uri="{BB962C8B-B14F-4D97-AF65-F5344CB8AC3E}">
        <p14:creationId xmlns:p14="http://schemas.microsoft.com/office/powerpoint/2010/main" val="1849808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F12C9-F28D-4A3A-91AE-454302E0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32726" y="-43499"/>
            <a:ext cx="1192654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30E722A-8210-4D37-9CBC-52CED84C4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196" y="662687"/>
            <a:ext cx="3830577" cy="52752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44454177-66D2-44B0-9BBC-4CEFF1826B4D}"/>
              </a:ext>
            </a:extLst>
          </p:cNvPr>
          <p:cNvSpPr/>
          <p:nvPr/>
        </p:nvSpPr>
        <p:spPr>
          <a:xfrm>
            <a:off x="4022917" y="3639337"/>
            <a:ext cx="5832623" cy="1067466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身体可简单，但不能故意制造残缺</a:t>
            </a:r>
            <a:endParaRPr lang="en-US" altLang="zh-CN" sz="2800" b="1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j-cs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尊敬残疾人，但不能让人人变残疾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F0B6E6B9-95A0-4C36-8962-0F739B2E9451}"/>
              </a:ext>
            </a:extLst>
          </p:cNvPr>
          <p:cNvSpPr/>
          <p:nvPr/>
        </p:nvSpPr>
        <p:spPr>
          <a:xfrm>
            <a:off x="763353" y="6120588"/>
            <a:ext cx="9779613" cy="554809"/>
          </a:xfrm>
          <a:prstGeom prst="roundRect">
            <a:avLst/>
          </a:prstGeom>
          <a:solidFill>
            <a:srgbClr val="C00000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r>
              <a:rPr lang="zh-CN" altLang="en-US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弗</a:t>
            </a:r>
            <a:r>
              <a:rPr lang="en-US" altLang="zh-CN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1:23</a:t>
            </a:r>
            <a:r>
              <a:rPr lang="zh-CN" altLang="en-US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「教会是他的身体，是那充满万有者所充满的！」弗</a:t>
            </a:r>
            <a:r>
              <a:rPr lang="en-US" altLang="zh-CN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5:27</a:t>
            </a:r>
            <a:r>
              <a:rPr lang="zh-CN" altLang="en-US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「可以献给自己，作个荣耀的教会，毫无玷污、皱纹等类的病，乃是圣洁没有瑕疵的。」林前</a:t>
            </a:r>
            <a:r>
              <a:rPr lang="en-US" altLang="zh-CN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12:23</a:t>
            </a:r>
            <a:r>
              <a:rPr lang="zh-CN" altLang="en-US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「身上肢体，我们看为不体面的，越发给它加上体面；不俊美的，越发得着俊美。」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FB3A54D-7DB4-49D4-A4C2-2DEE9F2B199C}"/>
              </a:ext>
            </a:extLst>
          </p:cNvPr>
          <p:cNvSpPr/>
          <p:nvPr/>
        </p:nvSpPr>
        <p:spPr>
          <a:xfrm>
            <a:off x="10602566" y="6397992"/>
            <a:ext cx="145670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600" b="1" i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W2021.7.13</a:t>
            </a:r>
            <a:endParaRPr lang="zh-CN" altLang="en-US" sz="1600" b="1" i="1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20DF0AD-C0F4-D5B9-E9BE-1258AFE08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146" y="182603"/>
            <a:ext cx="3645983" cy="335826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矩形: 圆角 5">
            <a:extLst>
              <a:ext uri="{FF2B5EF4-FFF2-40B4-BE49-F238E27FC236}">
                <a16:creationId xmlns="" xmlns:a16="http://schemas.microsoft.com/office/drawing/2014/main" id="{07FC805C-1321-C5D5-2447-1C6B1D3A3733}"/>
              </a:ext>
            </a:extLst>
          </p:cNvPr>
          <p:cNvSpPr/>
          <p:nvPr/>
        </p:nvSpPr>
        <p:spPr>
          <a:xfrm>
            <a:off x="8419971" y="1643703"/>
            <a:ext cx="3350688" cy="436059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人为制造出来的残缺人</a:t>
            </a:r>
          </a:p>
        </p:txBody>
      </p:sp>
    </p:spTree>
    <p:extLst>
      <p:ext uri="{BB962C8B-B14F-4D97-AF65-F5344CB8AC3E}">
        <p14:creationId xmlns:p14="http://schemas.microsoft.com/office/powerpoint/2010/main" val="406635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四、毁坏家庭的危险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A76DD22-DC4F-3910-BE88-7D3014247273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3718658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548111" y="2263008"/>
            <a:ext cx="5453800" cy="1592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箴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22:25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「恐怕你效法他的行为，自己就陷在网罗里。     」    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太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12:33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「因为看果子就可以知道树。」</a:t>
            </a:r>
            <a:endParaRPr kumimoji="1" lang="zh-CN" altLang="en-US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4" name="图片 3" descr="表格&#10;&#10;描述已自动生成">
            <a:extLst>
              <a:ext uri="{FF2B5EF4-FFF2-40B4-BE49-F238E27FC236}">
                <a16:creationId xmlns="" xmlns:a16="http://schemas.microsoft.com/office/drawing/2014/main" id="{BBA68DAD-7CEE-1B42-D3EF-F8728E3A4E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962" y="2592371"/>
            <a:ext cx="6167183" cy="288244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F0BB9B53-FD57-8062-2F09-AB210EE1365B}"/>
              </a:ext>
            </a:extLst>
          </p:cNvPr>
          <p:cNvSpPr txBox="1">
            <a:spLocks/>
          </p:cNvSpPr>
          <p:nvPr/>
        </p:nvSpPr>
        <p:spPr>
          <a:xfrm>
            <a:off x="6738200" y="4072379"/>
            <a:ext cx="4728870" cy="1402433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txBody>
          <a:bodyPr tIns="144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</a:t>
            </a:r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流失了领袖、长老、教牧团队级别</a:t>
            </a:r>
            <a:r>
              <a:rPr kumimoji="1" lang="en-US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多个核心家庭。 人都是不完全的，也要谦卑尊重别人。如此有缺欠的机构，怎能强制别人教会「归零」听从他？！</a:t>
            </a:r>
            <a:endParaRPr kumimoji="1"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50E26435-0C41-45A4-9D0F-2EA1E73E8529}"/>
              </a:ext>
            </a:extLst>
          </p:cNvPr>
          <p:cNvSpPr txBox="1">
            <a:spLocks/>
          </p:cNvSpPr>
          <p:nvPr/>
        </p:nvSpPr>
        <p:spPr>
          <a:xfrm>
            <a:off x="158088" y="141402"/>
            <a:ext cx="3197854" cy="56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四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毁坏家庭的危险</a:t>
            </a:r>
          </a:p>
        </p:txBody>
      </p:sp>
    </p:spTree>
    <p:extLst>
      <p:ext uri="{BB962C8B-B14F-4D97-AF65-F5344CB8AC3E}">
        <p14:creationId xmlns:p14="http://schemas.microsoft.com/office/powerpoint/2010/main" val="909348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240162" y="2461547"/>
            <a:ext cx="5734083" cy="16532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诗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11:3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「根基若毁坏，义人还能作什么呢？」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约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3:20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「凡作恶的便恨光，并不来就光，恐怕他的行为受责备。」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5" name="图片 4" descr="日程表&#10;&#10;中度可信度描述已自动生成">
            <a:extLst>
              <a:ext uri="{FF2B5EF4-FFF2-40B4-BE49-F238E27FC236}">
                <a16:creationId xmlns="" xmlns:a16="http://schemas.microsoft.com/office/drawing/2014/main" id="{6BC5F8C3-4E4D-B451-32EC-DEE6B4ACB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08" y="4439031"/>
            <a:ext cx="5318239" cy="1436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C98308D0-0DF0-10B5-FC13-4469255922B3}"/>
              </a:ext>
            </a:extLst>
          </p:cNvPr>
          <p:cNvSpPr txBox="1">
            <a:spLocks/>
          </p:cNvSpPr>
          <p:nvPr/>
        </p:nvSpPr>
        <p:spPr>
          <a:xfrm>
            <a:off x="6441872" y="4604824"/>
            <a:ext cx="5453800" cy="1270317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林前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11:27-30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「所以，无论何人不按理吃主的饼、喝主的杯，就是干犯主的身、主的血了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因此，在你们中间有好些软弱的与患病的，死的也不少。」</a:t>
            </a:r>
            <a:endParaRPr kumimoji="1" lang="zh-CN" altLang="en-US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8C4586F-5A8C-F40A-A574-461A8FAB2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08" y="2066712"/>
            <a:ext cx="5307254" cy="193025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BD1C67E6-144B-47DC-C85E-53E0A7F95EF8}"/>
              </a:ext>
            </a:extLst>
          </p:cNvPr>
          <p:cNvSpPr/>
          <p:nvPr/>
        </p:nvSpPr>
        <p:spPr>
          <a:xfrm>
            <a:off x="329938" y="3031838"/>
            <a:ext cx="5147035" cy="748310"/>
          </a:xfrm>
          <a:prstGeom prst="rect">
            <a:avLst/>
          </a:prstGeom>
          <a:solidFill>
            <a:srgbClr val="FF0000">
              <a:alpha val="249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ED0FC7BB-FFA4-1ECA-0CBE-4A38E512676A}"/>
              </a:ext>
            </a:extLst>
          </p:cNvPr>
          <p:cNvSpPr/>
          <p:nvPr/>
        </p:nvSpPr>
        <p:spPr>
          <a:xfrm>
            <a:off x="567659" y="5313828"/>
            <a:ext cx="4945208" cy="493083"/>
          </a:xfrm>
          <a:prstGeom prst="rect">
            <a:avLst/>
          </a:prstGeom>
          <a:solidFill>
            <a:srgbClr val="FF0000">
              <a:alpha val="249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AutoShape 10">
            <a:extLst>
              <a:ext uri="{FF2B5EF4-FFF2-40B4-BE49-F238E27FC236}">
                <a16:creationId xmlns="" xmlns:a16="http://schemas.microsoft.com/office/drawing/2014/main" id="{A3349E36-1EF8-7F4F-CD9A-D0278CFF00CB}"/>
              </a:ext>
            </a:extLst>
          </p:cNvPr>
          <p:cNvSpPr>
            <a:spLocks noChangeArrowheads="1"/>
          </p:cNvSpPr>
          <p:nvPr/>
        </p:nvSpPr>
        <p:spPr bwMode="auto">
          <a:xfrm rot="9694573" flipH="1" flipV="1">
            <a:off x="221253" y="3070852"/>
            <a:ext cx="621024" cy="2539366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虚尾箭头 13">
            <a:extLst>
              <a:ext uri="{FF2B5EF4-FFF2-40B4-BE49-F238E27FC236}">
                <a16:creationId xmlns="" xmlns:a16="http://schemas.microsoft.com/office/drawing/2014/main" id="{5E85F8C4-5181-E404-9FED-E83F603B584F}"/>
              </a:ext>
            </a:extLst>
          </p:cNvPr>
          <p:cNvSpPr/>
          <p:nvPr/>
        </p:nvSpPr>
        <p:spPr>
          <a:xfrm rot="10800000">
            <a:off x="5544562" y="4707415"/>
            <a:ext cx="833922" cy="99849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内容占位符 2">
            <a:extLst>
              <a:ext uri="{FF2B5EF4-FFF2-40B4-BE49-F238E27FC236}">
                <a16:creationId xmlns="" xmlns:a16="http://schemas.microsoft.com/office/drawing/2014/main" id="{F5E3EF97-D12A-583C-9864-B74B42D3A140}"/>
              </a:ext>
            </a:extLst>
          </p:cNvPr>
          <p:cNvSpPr txBox="1">
            <a:spLocks/>
          </p:cNvSpPr>
          <p:nvPr/>
        </p:nvSpPr>
        <p:spPr>
          <a:xfrm>
            <a:off x="158088" y="141402"/>
            <a:ext cx="3197854" cy="56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四、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毁坏家庭的危险</a:t>
            </a:r>
          </a:p>
        </p:txBody>
      </p:sp>
    </p:spTree>
    <p:extLst>
      <p:ext uri="{BB962C8B-B14F-4D97-AF65-F5344CB8AC3E}">
        <p14:creationId xmlns:p14="http://schemas.microsoft.com/office/powerpoint/2010/main" val="233225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教会建造PPT背景00２">
            <a:extLst>
              <a:ext uri="{FF2B5EF4-FFF2-40B4-BE49-F238E27FC236}">
                <a16:creationId xmlns="" xmlns:a16="http://schemas.microsoft.com/office/drawing/2014/main" id="{4A9DBE54-B0D8-E4C9-2DF1-43F9D37F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712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1734FE0-C987-8BA8-721D-6B0ACCAB1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774701"/>
            <a:ext cx="10096500" cy="4600863"/>
          </a:xfr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tIns="216000">
            <a:normAutofit/>
          </a:bodyPr>
          <a:lstStyle/>
          <a:p>
            <a:pPr marL="0" indent="0">
              <a:buNone/>
            </a:pPr>
            <a:r>
              <a:rPr kumimoji="1" lang="zh-CN" altLang="en-US" sz="2200" dirty="0">
                <a:solidFill>
                  <a:srgbClr val="00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杰夫灵恩系统对家庭十个危险</a:t>
            </a:r>
            <a:r>
              <a:rPr kumimoji="1" lang="zh-CN" altLang="en-US" sz="2000" dirty="0">
                <a:solidFill>
                  <a:srgbClr val="C4FCCF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（第二期视频目录 简论）</a:t>
            </a:r>
            <a:endParaRPr kumimoji="1" lang="en-US" altLang="zh-CN" sz="2000" dirty="0">
              <a:solidFill>
                <a:srgbClr val="C4FCCF"/>
              </a:solidFill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ln/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itchFamily="2" charset="-122"/>
                <a:ea typeface="华文新魏" pitchFamily="2" charset="-122"/>
              </a:rPr>
              <a:t>真理的柱石和根基</a:t>
            </a:r>
            <a:endParaRPr kumimoji="1" lang="en-US" altLang="zh-CN" sz="2000" dirty="0">
              <a:solidFill>
                <a:srgbClr val="C4FCCF"/>
              </a:solidFill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marL="0" indent="0">
              <a:buNone/>
            </a:pPr>
            <a:r>
              <a:rPr kumimoji="1" lang="zh-CN" altLang="en-US" sz="2000" dirty="0">
                <a:solidFill>
                  <a:schemeClr val="bg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      </a:t>
            </a:r>
            <a:endParaRPr kumimoji="1" lang="en-US" altLang="zh-CN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 algn="ctr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sz="2000" dirty="0">
              <a:solidFill>
                <a:schemeClr val="bg1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en-US" altLang="zh-CN" sz="2000" b="1" dirty="0">
              <a:ln/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marL="0" indent="0">
              <a:buNone/>
            </a:pPr>
            <a:endParaRPr lang="zh-CN" altLang="en-US" b="1" dirty="0">
              <a:ln/>
            </a:endParaRPr>
          </a:p>
          <a:p>
            <a:pPr marL="0" indent="0">
              <a:buNone/>
            </a:pPr>
            <a:endParaRPr kumimoji="1" lang="en-US" altLang="zh-CN" b="1" dirty="0">
              <a:ln/>
              <a:solidFill>
                <a:srgbClr val="FFFF00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marL="0" indent="0">
              <a:buNone/>
            </a:pPr>
            <a:endParaRPr kumimoji="1"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="" xmlns:a16="http://schemas.microsoft.com/office/drawing/2014/main" id="{9D46DBA1-D43A-14B7-BCAF-2E185EBA0CCE}"/>
              </a:ext>
            </a:extLst>
          </p:cNvPr>
          <p:cNvGraphicFramePr>
            <a:graphicFrameLocks noGrp="1"/>
          </p:cNvGraphicFramePr>
          <p:nvPr/>
        </p:nvGraphicFramePr>
        <p:xfrm>
          <a:off x="1350122" y="1888967"/>
          <a:ext cx="9199232" cy="3198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99616">
                  <a:extLst>
                    <a:ext uri="{9D8B030D-6E8A-4147-A177-3AD203B41FA5}">
                      <a16:colId xmlns="" xmlns:a16="http://schemas.microsoft.com/office/drawing/2014/main" val="242802264"/>
                    </a:ext>
                  </a:extLst>
                </a:gridCol>
                <a:gridCol w="4599616">
                  <a:extLst>
                    <a:ext uri="{9D8B030D-6E8A-4147-A177-3AD203B41FA5}">
                      <a16:colId xmlns="" xmlns:a16="http://schemas.microsoft.com/office/drawing/2014/main" val="2526455716"/>
                    </a:ext>
                  </a:extLst>
                </a:gridCol>
              </a:tblGrid>
              <a:tr h="533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序言：辨别灵护家关键！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18995996"/>
                  </a:ext>
                </a:extLst>
              </a:tr>
              <a:tr h="533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一、按手传灵的危险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二、假灵恩控制危险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909239"/>
                  </a:ext>
                </a:extLst>
              </a:tr>
              <a:tr h="533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三、拆毁信仰的危险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四、毁坏家庭的危险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12723084"/>
                  </a:ext>
                </a:extLst>
              </a:tr>
              <a:tr h="533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五、沾染邪淫的危险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六、领袖腐败的危险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49090172"/>
                  </a:ext>
                </a:extLst>
              </a:tr>
              <a:tr h="533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七、资源收买的危险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八、自招祸患的危险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0853537"/>
                  </a:ext>
                </a:extLst>
              </a:tr>
              <a:tr h="533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九、福源断根的危险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十、失去冠冕的危险</a:t>
                      </a:r>
                      <a:endParaRPr lang="zh-CN" altLang="en-US" sz="28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11541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822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D44BEC9-C5E4-6BEE-C30F-D6714451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211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9AF84F2-30C5-92C0-8BA5-56B438F6C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708" y="4084768"/>
            <a:ext cx="3608901" cy="26328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28F381-71B4-B955-4317-5CC56B00B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977" y="1842014"/>
            <a:ext cx="3244397" cy="308959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3B0E7C-ED48-63B1-1621-D7C4DAAA4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174" y="2988675"/>
            <a:ext cx="2971439" cy="211910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05DF596-F1CB-D213-900B-CF77669F2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42" y="713413"/>
            <a:ext cx="3058608" cy="203262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1A2842F-7128-02C0-9263-35480AFF3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9751" y="1827957"/>
            <a:ext cx="3614229" cy="22568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6B8F5B9-41BA-8AA6-3F99-32F8BC6D0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0024" y="2270999"/>
            <a:ext cx="1082585" cy="1158001"/>
          </a:xfrm>
          <a:prstGeom prst="ellipse">
            <a:avLst/>
          </a:prstGeom>
          <a:ln w="381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A00873B-6F02-2DEC-B547-A06CB9670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5860" y="3984478"/>
            <a:ext cx="1247360" cy="1232271"/>
          </a:xfrm>
          <a:prstGeom prst="snip2DiagRect">
            <a:avLst>
              <a:gd name="adj1" fmla="val 2556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E6010163-8B87-6902-6D86-22CBFB743A3C}"/>
              </a:ext>
            </a:extLst>
          </p:cNvPr>
          <p:cNvSpPr txBox="1"/>
          <p:nvPr/>
        </p:nvSpPr>
        <p:spPr>
          <a:xfrm>
            <a:off x="0" y="5309501"/>
            <a:ext cx="8398274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灵恩派假使徒按立假使徒，杰夫在中国推动使徒中心</a:t>
            </a:r>
            <a:r>
              <a:rPr lang="en" altLang="zh-CN" sz="1200" dirty="0">
                <a:solidFill>
                  <a:srgbClr val="00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https://</a:t>
            </a:r>
            <a:r>
              <a:rPr lang="en" altLang="zh-CN" sz="1200" dirty="0" err="1">
                <a:solidFill>
                  <a:srgbClr val="00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www.youtube.com</a:t>
            </a:r>
            <a:r>
              <a:rPr lang="en" altLang="zh-CN" sz="1200" dirty="0">
                <a:solidFill>
                  <a:srgbClr val="00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/</a:t>
            </a:r>
            <a:r>
              <a:rPr lang="en" altLang="zh-CN" sz="1200" dirty="0" err="1">
                <a:solidFill>
                  <a:srgbClr val="00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watch?v</a:t>
            </a:r>
            <a:r>
              <a:rPr lang="en" altLang="zh-CN" sz="1200" dirty="0">
                <a:solidFill>
                  <a:srgbClr val="00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=6UfrWB_Rgkk</a:t>
            </a:r>
            <a:r>
              <a:rPr lang="en-US" altLang="zh-CN" sz="1200" dirty="0">
                <a:solidFill>
                  <a:srgbClr val="00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/</a:t>
            </a:r>
            <a:r>
              <a:rPr lang="zh-CN" altLang="en-US" sz="1200" dirty="0">
                <a:solidFill>
                  <a:srgbClr val="00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https://www.youtube.com/watch?v=mN9-qPMW7uI</a:t>
            </a:r>
            <a:endParaRPr lang="zh-CN" altLang="en-US" dirty="0">
              <a:solidFill>
                <a:srgbClr val="00FF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2" name="矩形: 圆角 13">
            <a:extLst>
              <a:ext uri="{FF2B5EF4-FFF2-40B4-BE49-F238E27FC236}">
                <a16:creationId xmlns="" xmlns:a16="http://schemas.microsoft.com/office/drawing/2014/main" id="{7CF3187E-6DED-CFCA-D97C-CC8D2A037DD7}"/>
              </a:ext>
            </a:extLst>
          </p:cNvPr>
          <p:cNvSpPr/>
          <p:nvPr/>
        </p:nvSpPr>
        <p:spPr>
          <a:xfrm>
            <a:off x="2259218" y="2318416"/>
            <a:ext cx="2118054" cy="373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泰班利全身纹满鬼怪</a:t>
            </a:r>
          </a:p>
        </p:txBody>
      </p:sp>
      <p:sp>
        <p:nvSpPr>
          <p:cNvPr id="13" name="矩形: 圆角 13">
            <a:extLst>
              <a:ext uri="{FF2B5EF4-FFF2-40B4-BE49-F238E27FC236}">
                <a16:creationId xmlns="" xmlns:a16="http://schemas.microsoft.com/office/drawing/2014/main" id="{E4399460-CC57-20F0-05F7-A845FE513CF6}"/>
              </a:ext>
            </a:extLst>
          </p:cNvPr>
          <p:cNvSpPr/>
          <p:nvPr/>
        </p:nvSpPr>
        <p:spPr>
          <a:xfrm>
            <a:off x="4087506" y="4851081"/>
            <a:ext cx="2304416" cy="373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怪异行径引诱捕获女性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C1B310BF-DF45-AB4E-8E1A-34B7FB146E9E}"/>
              </a:ext>
            </a:extLst>
          </p:cNvPr>
          <p:cNvSpPr/>
          <p:nvPr/>
        </p:nvSpPr>
        <p:spPr>
          <a:xfrm>
            <a:off x="7602567" y="1827957"/>
            <a:ext cx="1902783" cy="373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假使徒封立假使徒</a:t>
            </a:r>
          </a:p>
        </p:txBody>
      </p:sp>
      <p:sp>
        <p:nvSpPr>
          <p:cNvPr id="15" name="矩形: 圆角 13">
            <a:extLst>
              <a:ext uri="{FF2B5EF4-FFF2-40B4-BE49-F238E27FC236}">
                <a16:creationId xmlns="" xmlns:a16="http://schemas.microsoft.com/office/drawing/2014/main" id="{D3589459-C204-534F-AAFC-6296B247DFE9}"/>
              </a:ext>
            </a:extLst>
          </p:cNvPr>
          <p:cNvSpPr/>
          <p:nvPr/>
        </p:nvSpPr>
        <p:spPr>
          <a:xfrm>
            <a:off x="9237112" y="4020921"/>
            <a:ext cx="2751490" cy="373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魏格纳按立泰班利为大使徒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0B166D2-F676-0BE6-E760-A352B5AE6D26}"/>
              </a:ext>
            </a:extLst>
          </p:cNvPr>
          <p:cNvSpPr/>
          <p:nvPr/>
        </p:nvSpPr>
        <p:spPr>
          <a:xfrm>
            <a:off x="1173284" y="3586923"/>
            <a:ext cx="925328" cy="8785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3B7FD1D9-A73B-2460-FE02-B05D4E3242B7}"/>
              </a:ext>
            </a:extLst>
          </p:cNvPr>
          <p:cNvSpPr/>
          <p:nvPr/>
        </p:nvSpPr>
        <p:spPr>
          <a:xfrm>
            <a:off x="1394447" y="1515307"/>
            <a:ext cx="792998" cy="707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="" xmlns:a16="http://schemas.microsoft.com/office/drawing/2014/main" id="{0A059AA9-499D-8D4E-4FBE-7366D8B07D27}"/>
              </a:ext>
            </a:extLst>
          </p:cNvPr>
          <p:cNvSpPr/>
          <p:nvPr/>
        </p:nvSpPr>
        <p:spPr>
          <a:xfrm>
            <a:off x="264762" y="3023881"/>
            <a:ext cx="925328" cy="810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内容占位符 2">
            <a:extLst>
              <a:ext uri="{FF2B5EF4-FFF2-40B4-BE49-F238E27FC236}">
                <a16:creationId xmlns="" xmlns:a16="http://schemas.microsoft.com/office/drawing/2014/main" id="{AAD0ADCA-A11E-ECBA-EB64-0ECC5028C838}"/>
              </a:ext>
            </a:extLst>
          </p:cNvPr>
          <p:cNvSpPr txBox="1">
            <a:spLocks/>
          </p:cNvSpPr>
          <p:nvPr/>
        </p:nvSpPr>
        <p:spPr>
          <a:xfrm>
            <a:off x="158088" y="141402"/>
            <a:ext cx="3197854" cy="56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四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毁坏家庭的危险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3DA0BF84-24AA-A281-7DD7-9E54F64C6222}"/>
              </a:ext>
            </a:extLst>
          </p:cNvPr>
          <p:cNvSpPr/>
          <p:nvPr/>
        </p:nvSpPr>
        <p:spPr>
          <a:xfrm>
            <a:off x="2689927" y="1214553"/>
            <a:ext cx="6593004" cy="440387"/>
          </a:xfrm>
          <a:prstGeom prst="rect">
            <a:avLst/>
          </a:prstGeom>
          <a:solidFill>
            <a:srgbClr val="7030A0"/>
          </a:solidFill>
          <a:ln w="57150" cmpd="thickThin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创艺简魏碑" pitchFamily="2" charset="-122"/>
              </a:rPr>
              <a:t>任意按立假使徒，教唆人狂妄放胆犯罪！</a:t>
            </a:r>
            <a:endParaRPr lang="zh-CN" altLang="en-US" sz="1600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创艺简魏碑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A2242926-E4D0-91A1-EEF5-531D98A5EE78}"/>
              </a:ext>
            </a:extLst>
          </p:cNvPr>
          <p:cNvSpPr txBox="1"/>
          <p:nvPr/>
        </p:nvSpPr>
        <p:spPr>
          <a:xfrm>
            <a:off x="2538894" y="783247"/>
            <a:ext cx="67440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王上12:31「耶罗波安在邱坛那里建殿，将那不属利未人的凡民立为祭司。」</a:t>
            </a:r>
          </a:p>
        </p:txBody>
      </p:sp>
    </p:spTree>
    <p:extLst>
      <p:ext uri="{BB962C8B-B14F-4D97-AF65-F5344CB8AC3E}">
        <p14:creationId xmlns:p14="http://schemas.microsoft.com/office/powerpoint/2010/main" val="1604415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C1D0D94-F03B-E1AB-6EC3-15CBFBC2F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21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EE42B1E-D442-40B0-AC8C-0DA28DB8B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40" y="1152119"/>
            <a:ext cx="3769693" cy="3399409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C9431E8-8F71-03B0-9B2F-4D394FF92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00" y="1152119"/>
            <a:ext cx="3813839" cy="3319510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ED4DD09-20A9-B6BA-7E8B-9F9FF67AC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547" y="4366169"/>
            <a:ext cx="2492829" cy="1765384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B1A8D6F-CC24-0491-D5C2-1758C2A0C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446" y="4198590"/>
            <a:ext cx="2492829" cy="1707841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: 圆角 13">
            <a:extLst>
              <a:ext uri="{FF2B5EF4-FFF2-40B4-BE49-F238E27FC236}">
                <a16:creationId xmlns="" xmlns:a16="http://schemas.microsoft.com/office/drawing/2014/main" id="{D5A94B15-74E5-0EE4-9A0B-80BB005033CC}"/>
              </a:ext>
            </a:extLst>
          </p:cNvPr>
          <p:cNvSpPr/>
          <p:nvPr/>
        </p:nvSpPr>
        <p:spPr>
          <a:xfrm>
            <a:off x="121535" y="4679005"/>
            <a:ext cx="2386828" cy="373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幸福家庭因假使徒分离</a:t>
            </a:r>
          </a:p>
        </p:txBody>
      </p:sp>
      <p:sp>
        <p:nvSpPr>
          <p:cNvPr id="13" name="矩形: 圆角 13">
            <a:extLst>
              <a:ext uri="{FF2B5EF4-FFF2-40B4-BE49-F238E27FC236}">
                <a16:creationId xmlns="" xmlns:a16="http://schemas.microsoft.com/office/drawing/2014/main" id="{17791CC5-A9DC-F82A-640D-7C7D475B67A6}"/>
              </a:ext>
            </a:extLst>
          </p:cNvPr>
          <p:cNvSpPr/>
          <p:nvPr/>
        </p:nvSpPr>
        <p:spPr>
          <a:xfrm>
            <a:off x="1502764" y="5775560"/>
            <a:ext cx="2336135" cy="373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一边封假使徒一边淫乱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10302B0A-77D1-8060-41F3-689AFBFBEB3E}"/>
              </a:ext>
            </a:extLst>
          </p:cNvPr>
          <p:cNvSpPr/>
          <p:nvPr/>
        </p:nvSpPr>
        <p:spPr>
          <a:xfrm>
            <a:off x="6431383" y="5798712"/>
            <a:ext cx="2000477" cy="4915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另一假使徒赶快为泰班利再恢复使徒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A350F9B-32A1-F5D2-1808-898EBFF4929D}"/>
              </a:ext>
            </a:extLst>
          </p:cNvPr>
          <p:cNvSpPr/>
          <p:nvPr/>
        </p:nvSpPr>
        <p:spPr>
          <a:xfrm>
            <a:off x="301140" y="360757"/>
            <a:ext cx="8046599" cy="590812"/>
          </a:xfrm>
          <a:prstGeom prst="rect">
            <a:avLst/>
          </a:prstGeom>
          <a:solidFill>
            <a:srgbClr val="C00000"/>
          </a:solidFill>
          <a:ln w="57150" cmpd="thickThin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创艺简魏碑" pitchFamily="2" charset="-122"/>
              </a:rPr>
              <a:t>任意按立假使徒，使道德罪败坏者胆大妄为</a:t>
            </a:r>
            <a:endParaRPr lang="zh-CN" altLang="en-US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创艺简魏碑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D977E79-EF5F-E475-E93C-D676DBD14DE3}"/>
              </a:ext>
            </a:extLst>
          </p:cNvPr>
          <p:cNvSpPr txBox="1"/>
          <p:nvPr/>
        </p:nvSpPr>
        <p:spPr>
          <a:xfrm>
            <a:off x="8347739" y="2066990"/>
            <a:ext cx="36633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玛2:13「你们又行了一件这样的事，使前妻叹息哭泣的眼泪遮盖耶和华的坛</a:t>
            </a:r>
            <a:r>
              <a:rPr lang="en-US" altLang="zh-CN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lang="en-US" altLang="zh-CN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弗</a:t>
            </a:r>
            <a:r>
              <a:rPr lang="en-US" altLang="zh-CN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5:5</a:t>
            </a:r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「因为你们确实地知道，无论是淫乱的，是污秽的，是有贪心的，在基督和神的国里都是无份的。有贪心的，就与拜偶像的一样」</a:t>
            </a:r>
          </a:p>
        </p:txBody>
      </p:sp>
    </p:spTree>
    <p:extLst>
      <p:ext uri="{BB962C8B-B14F-4D97-AF65-F5344CB8AC3E}">
        <p14:creationId xmlns:p14="http://schemas.microsoft.com/office/powerpoint/2010/main" val="2021853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五、沾染邪淫的危险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01935F9-42AE-6BB1-9629-3660ED78D1D8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210579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8656794" y="2207395"/>
            <a:ext cx="3216523" cy="341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林前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5:1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「风闻在你们中间有淫乱的事。这样的淫乱连外邦人中也没有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2400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启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22:15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「城外有那些犬类、行邪术的、淫乱的、杀人的、拜偶像的，并一切喜好说谎言、编造虚谎的。」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D7C113A-44CB-806F-D990-428425F0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6" y="2107273"/>
            <a:ext cx="8164466" cy="456083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9BE69BEB-BC5D-1718-0228-B7F241D1AB2F}"/>
              </a:ext>
            </a:extLst>
          </p:cNvPr>
          <p:cNvSpPr txBox="1">
            <a:spLocks/>
          </p:cNvSpPr>
          <p:nvPr/>
        </p:nvSpPr>
        <p:spPr>
          <a:xfrm>
            <a:off x="258487" y="189888"/>
            <a:ext cx="5352474" cy="457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五、沾染邪淫的危险</a:t>
            </a:r>
          </a:p>
        </p:txBody>
      </p:sp>
    </p:spTree>
    <p:extLst>
      <p:ext uri="{BB962C8B-B14F-4D97-AF65-F5344CB8AC3E}">
        <p14:creationId xmlns:p14="http://schemas.microsoft.com/office/powerpoint/2010/main" val="557522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5647EF7-B202-489D-820C-FF98CAF8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8" y="0"/>
            <a:ext cx="1207269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B1BF65-3D06-44A9-B30B-D22E7D52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568" y="1081985"/>
            <a:ext cx="1446804" cy="203291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53F4F56-1B07-47B3-AD2D-A8EC7E425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786" y="1990675"/>
            <a:ext cx="1446805" cy="167829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156CDCE-1F24-4162-A9DE-778167446049}"/>
              </a:ext>
            </a:extLst>
          </p:cNvPr>
          <p:cNvSpPr/>
          <p:nvPr/>
        </p:nvSpPr>
        <p:spPr>
          <a:xfrm>
            <a:off x="622504" y="542925"/>
            <a:ext cx="1360650" cy="1914525"/>
          </a:xfrm>
          <a:prstGeom prst="rect">
            <a:avLst/>
          </a:prstGeom>
          <a:solidFill>
            <a:schemeClr val="tx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创火洗圣洁会欧温（</a:t>
            </a:r>
            <a:r>
              <a:rPr lang="af-ZA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banjamin hardin irwin</a:t>
            </a:r>
            <a:r>
              <a:rPr lang="zh-CN" altLang="af-ZA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ADBE1D9E-6B48-49A4-B43F-FFA5C0E6400A}"/>
              </a:ext>
            </a:extLst>
          </p:cNvPr>
          <p:cNvSpPr/>
          <p:nvPr/>
        </p:nvSpPr>
        <p:spPr>
          <a:xfrm>
            <a:off x="1867594" y="613631"/>
            <a:ext cx="4508030" cy="37350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1890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因道德罪停职教会瘫痪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教会史与人物志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lang="zh-CN" altLang="en-US" sz="2000" b="0" i="0">
                <a:solidFill>
                  <a:schemeClr val="bg1"/>
                </a:solidFill>
                <a:effectLst/>
                <a:latin typeface="方正大黑简体" panose="02010601030101010101" pitchFamily="2" charset="-122"/>
                <a:ea typeface="方正大黑简体" panose="02010601030101010101" pitchFamily="2" charset="-122"/>
              </a:rPr>
              <a:t> </a:t>
            </a:r>
            <a:endParaRPr lang="zh-CN" altLang="en-US" sz="2400" b="1">
              <a:solidFill>
                <a:schemeClr val="tx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j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5E368E4F-DD58-442E-BFC9-4F2835D8AC5F}"/>
              </a:ext>
            </a:extLst>
          </p:cNvPr>
          <p:cNvSpPr/>
          <p:nvPr/>
        </p:nvSpPr>
        <p:spPr>
          <a:xfrm>
            <a:off x="3409624" y="1294684"/>
            <a:ext cx="4508030" cy="37350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1907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年卷入几桩性丑闻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五旬节灵恩运动历史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32CD31-8ED0-4C1E-8217-1E9F31295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8889" y="2098444"/>
            <a:ext cx="1121321" cy="1585480"/>
          </a:xfrm>
          <a:prstGeom prst="rect">
            <a:avLst/>
          </a:prstGeom>
          <a:effectLst>
            <a:glow>
              <a:srgbClr val="FFFF00"/>
            </a:glow>
            <a:softEdge rad="317500"/>
          </a:effectLst>
        </p:spPr>
      </p:pic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1EBC4E01-BC2C-4B5D-865F-64D135154ED1}"/>
              </a:ext>
            </a:extLst>
          </p:cNvPr>
          <p:cNvSpPr/>
          <p:nvPr/>
        </p:nvSpPr>
        <p:spPr>
          <a:xfrm>
            <a:off x="5124124" y="2073703"/>
            <a:ext cx="5010476" cy="37350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1906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怪异灵恩异性混乱亲吻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灵恩运动历史根源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二 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="" xmlns:a16="http://schemas.microsoft.com/office/drawing/2014/main" id="{D4DBB94A-E6B1-4E61-9CF6-23FBDB3F0D1D}"/>
              </a:ext>
            </a:extLst>
          </p:cNvPr>
          <p:cNvSpPr/>
          <p:nvPr/>
        </p:nvSpPr>
        <p:spPr>
          <a:xfrm>
            <a:off x="3581074" y="3720571"/>
            <a:ext cx="1867225" cy="49900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兴起阿苏撒街方言运动文盲黑人牧师西摩 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="" xmlns:a16="http://schemas.microsoft.com/office/drawing/2014/main" id="{F85B40E2-1F53-402E-8119-5794C5A2B08F}"/>
              </a:ext>
            </a:extLst>
          </p:cNvPr>
          <p:cNvSpPr/>
          <p:nvPr/>
        </p:nvSpPr>
        <p:spPr>
          <a:xfrm>
            <a:off x="1762125" y="3163424"/>
            <a:ext cx="2013154" cy="49900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1900</a:t>
            </a:r>
            <a:r>
              <a:rPr lang="zh-CN" altLang="en-US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欧温教会瘫痪建贝瑟圣经学校求方言欧温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="" xmlns:a16="http://schemas.microsoft.com/office/drawing/2014/main" id="{D8ED8290-9BC1-43A2-A755-2C816CFC9D36}"/>
              </a:ext>
            </a:extLst>
          </p:cNvPr>
          <p:cNvSpPr/>
          <p:nvPr/>
        </p:nvSpPr>
        <p:spPr>
          <a:xfrm>
            <a:off x="464466" y="2474150"/>
            <a:ext cx="1676725" cy="49900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1895</a:t>
            </a:r>
            <a:r>
              <a:rPr lang="zh-CN" altLang="en-US" sz="14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年爱德华州创办火洗教会爆炸洗 </a:t>
            </a:r>
          </a:p>
        </p:txBody>
      </p:sp>
      <p:sp>
        <p:nvSpPr>
          <p:cNvPr id="18" name="对话气泡: 矩形 17">
            <a:extLst>
              <a:ext uri="{FF2B5EF4-FFF2-40B4-BE49-F238E27FC236}">
                <a16:creationId xmlns="" xmlns:a16="http://schemas.microsoft.com/office/drawing/2014/main" id="{142752E1-CA99-4937-A703-01494B2FF25E}"/>
              </a:ext>
            </a:extLst>
          </p:cNvPr>
          <p:cNvSpPr/>
          <p:nvPr/>
        </p:nvSpPr>
        <p:spPr>
          <a:xfrm>
            <a:off x="4239651" y="4493413"/>
            <a:ext cx="3305175" cy="1189729"/>
          </a:xfrm>
          <a:prstGeom prst="wedgeRectCallout">
            <a:avLst>
              <a:gd name="adj1" fmla="val 11280"/>
              <a:gd name="adj2" fmla="val -110682"/>
            </a:avLst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灵恩派邪灵之火发源地：</a:t>
            </a:r>
            <a:r>
              <a:rPr lang="en-US" altLang="zh-CN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1906</a:t>
            </a:r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年</a:t>
            </a:r>
            <a:r>
              <a:rPr lang="en-US" altLang="zh-CN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4</a:t>
            </a:r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月</a:t>
            </a:r>
            <a:r>
              <a:rPr lang="en-US" altLang="zh-CN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9</a:t>
            </a:r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日晚由文盲黑人牧师西摩兴起灵恩运动；美国洛杉矶阿苏撒街</a:t>
            </a:r>
            <a:r>
              <a:rPr lang="en-US" altLang="zh-CN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312</a:t>
            </a:r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号（旧址已拆除）</a:t>
            </a:r>
          </a:p>
        </p:txBody>
      </p:sp>
      <p:sp>
        <p:nvSpPr>
          <p:cNvPr id="19" name="箭头: 右 18">
            <a:extLst>
              <a:ext uri="{FF2B5EF4-FFF2-40B4-BE49-F238E27FC236}">
                <a16:creationId xmlns="" xmlns:a16="http://schemas.microsoft.com/office/drawing/2014/main" id="{B800319C-657D-4E3F-B8BA-E76499CD07BE}"/>
              </a:ext>
            </a:extLst>
          </p:cNvPr>
          <p:cNvSpPr/>
          <p:nvPr/>
        </p:nvSpPr>
        <p:spPr>
          <a:xfrm rot="1393689">
            <a:off x="5234806" y="2383527"/>
            <a:ext cx="761830" cy="776344"/>
          </a:xfrm>
          <a:prstGeom prst="rightArrow">
            <a:avLst/>
          </a:prstGeom>
          <a:gradFill flip="none" rotWithShape="0">
            <a:gsLst>
              <a:gs pos="25000">
                <a:schemeClr val="accent2">
                  <a:lumMod val="50000"/>
                </a:schemeClr>
              </a:gs>
              <a:gs pos="46000">
                <a:schemeClr val="accent2">
                  <a:lumMod val="97000"/>
                  <a:lumOff val="3000"/>
                </a:schemeClr>
              </a:gs>
              <a:gs pos="75000">
                <a:schemeClr val="accent4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右 19">
            <a:extLst>
              <a:ext uri="{FF2B5EF4-FFF2-40B4-BE49-F238E27FC236}">
                <a16:creationId xmlns="" xmlns:a16="http://schemas.microsoft.com/office/drawing/2014/main" id="{DC434A39-1F4E-4A69-8947-0D9DCF55863D}"/>
              </a:ext>
            </a:extLst>
          </p:cNvPr>
          <p:cNvSpPr/>
          <p:nvPr/>
        </p:nvSpPr>
        <p:spPr>
          <a:xfrm rot="1393689">
            <a:off x="6349493" y="3930267"/>
            <a:ext cx="5888803" cy="792632"/>
          </a:xfrm>
          <a:prstGeom prst="rightArrow">
            <a:avLst/>
          </a:prstGeom>
          <a:gradFill flip="none" rotWithShape="0">
            <a:gsLst>
              <a:gs pos="25000">
                <a:schemeClr val="accent2">
                  <a:lumMod val="50000"/>
                </a:schemeClr>
              </a:gs>
              <a:gs pos="46000">
                <a:schemeClr val="accent2">
                  <a:lumMod val="97000"/>
                  <a:lumOff val="3000"/>
                </a:schemeClr>
              </a:gs>
              <a:gs pos="75000">
                <a:schemeClr val="accent4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300">
                <a:solidFill>
                  <a:schemeClr val="tx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灵恩运动灵恩派多重</a:t>
            </a:r>
            <a:r>
              <a:rPr lang="zh-CN" altLang="en-US" b="1" spc="30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淫乱的灵危险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336C6B0E-CDC9-434A-943E-C9CC884588A1}"/>
              </a:ext>
            </a:extLst>
          </p:cNvPr>
          <p:cNvSpPr/>
          <p:nvPr/>
        </p:nvSpPr>
        <p:spPr>
          <a:xfrm>
            <a:off x="328830" y="6021092"/>
            <a:ext cx="9805770" cy="674340"/>
          </a:xfrm>
          <a:prstGeom prst="rect">
            <a:avLst/>
          </a:prstGeom>
          <a:solidFill>
            <a:schemeClr val="tx1"/>
          </a:solidFill>
          <a:ln w="762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灵恩派起源的灵在道德上与灵性上淫乱务要儆醒逃离！</a:t>
            </a:r>
            <a:endParaRPr lang="zh-CN" altLang="en-US" sz="1600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9F3BB1B4-DE12-466F-8B07-CEE4C4FE8244}"/>
              </a:ext>
            </a:extLst>
          </p:cNvPr>
          <p:cNvSpPr txBox="1"/>
          <p:nvPr/>
        </p:nvSpPr>
        <p:spPr>
          <a:xfrm>
            <a:off x="155275" y="111489"/>
            <a:ext cx="10969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>
                <a:solidFill>
                  <a:srgbClr val="C000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帖前</a:t>
            </a:r>
            <a:r>
              <a:rPr lang="en-US" altLang="zh-CN" sz="1600" b="1">
                <a:solidFill>
                  <a:srgbClr val="C000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4:3</a:t>
            </a:r>
            <a:r>
              <a:rPr lang="zh-CN" altLang="en-US" sz="1600" b="1">
                <a:solidFill>
                  <a:srgbClr val="C000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「神的旨意就是要你们成为圣洁，远避淫行！」雅4:4「淫乱的人哪！岂不知与世俗为友就是与神为敌吗？</a:t>
            </a:r>
          </a:p>
        </p:txBody>
      </p:sp>
      <p:pic>
        <p:nvPicPr>
          <p:cNvPr id="26" name="图片 25" descr="一群人站在一起合影的黑白照片&#10;&#10;描述已自动生成">
            <a:hlinkClick r:id="rId9"/>
            <a:extLst>
              <a:ext uri="{FF2B5EF4-FFF2-40B4-BE49-F238E27FC236}">
                <a16:creationId xmlns="" xmlns:a16="http://schemas.microsoft.com/office/drawing/2014/main" id="{479CF32C-AFE7-4BC2-8B78-FD785F5E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" y="3977063"/>
            <a:ext cx="2984968" cy="202059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: 圆角 26">
            <a:extLst>
              <a:ext uri="{FF2B5EF4-FFF2-40B4-BE49-F238E27FC236}">
                <a16:creationId xmlns="" xmlns:a16="http://schemas.microsoft.com/office/drawing/2014/main" id="{12F0E172-A711-4B2B-8AA6-64F642E3B0B9}"/>
              </a:ext>
            </a:extLst>
          </p:cNvPr>
          <p:cNvSpPr/>
          <p:nvPr/>
        </p:nvSpPr>
        <p:spPr>
          <a:xfrm>
            <a:off x="843931" y="5442266"/>
            <a:ext cx="2199736" cy="4990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阿苏撒街方言运动起源者</a:t>
            </a:r>
            <a:endParaRPr lang="en-US" altLang="zh-CN" sz="1400" b="1">
              <a:solidFill>
                <a:schemeClr val="tx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j-cs"/>
            </a:endParaRPr>
          </a:p>
          <a:p>
            <a:r>
              <a:rPr lang="zh-CN" altLang="en-US" sz="1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前右二西摩，后左三西摩妻珍妮</a:t>
            </a:r>
          </a:p>
        </p:txBody>
      </p:sp>
    </p:spTree>
    <p:extLst>
      <p:ext uri="{BB962C8B-B14F-4D97-AF65-F5344CB8AC3E}">
        <p14:creationId xmlns:p14="http://schemas.microsoft.com/office/powerpoint/2010/main" val="184008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F0057F7-D18D-4F7C-9CF5-0DE61E3AA4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26409" y="0"/>
            <a:ext cx="115391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3C45185-A2EE-4ACA-81A3-17F492CE3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36" y="2028980"/>
            <a:ext cx="4917616" cy="259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15900">
              <a:srgbClr val="FFFF00"/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714A8F0-3A28-4557-83F1-D67C3F9C8227}"/>
              </a:ext>
            </a:extLst>
          </p:cNvPr>
          <p:cNvSpPr/>
          <p:nvPr/>
        </p:nvSpPr>
        <p:spPr>
          <a:xfrm>
            <a:off x="447502" y="5960016"/>
            <a:ext cx="11296996" cy="630287"/>
          </a:xfrm>
          <a:prstGeom prst="rect">
            <a:avLst/>
          </a:prstGeom>
          <a:solidFill>
            <a:schemeClr val="tx1"/>
          </a:solidFill>
          <a:ln w="762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1988</a:t>
            </a:r>
            <a:r>
              <a:rPr lang="zh-CN" altLang="en-US" sz="3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年灵恩派包德宁进入中国，与海外灵恩派一样先牢笼妇女</a:t>
            </a:r>
            <a:endParaRPr lang="zh-CN" altLang="en-US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4098" name="Picture 2" descr="7th April 1919: Canadian-born US Pentecostal evangelist Aimee Semple McPherson (1890 - 1944) preaching. (Photo by Topical Press Agency/Getty Images)">
            <a:extLst>
              <a:ext uri="{FF2B5EF4-FFF2-40B4-BE49-F238E27FC236}">
                <a16:creationId xmlns="" xmlns:a16="http://schemas.microsoft.com/office/drawing/2014/main" id="{4B7B125E-815C-4A61-A22F-CD23B772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57" y="88207"/>
            <a:ext cx="1673329" cy="229718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5098469-41F7-408A-A48D-67332D7B4E3C}"/>
              </a:ext>
            </a:extLst>
          </p:cNvPr>
          <p:cNvSpPr/>
          <p:nvPr/>
        </p:nvSpPr>
        <p:spPr>
          <a:xfrm>
            <a:off x="8523890" y="1893004"/>
            <a:ext cx="3255711" cy="630287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1906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年阿苏萨街假灵恩起源</a:t>
            </a:r>
            <a:endParaRPr lang="en-US" altLang="zh-CN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en-US" altLang="zh-CN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1907</a:t>
            </a:r>
            <a:r>
              <a: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年二次离婚麦艾梅壮大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8A2FC4E0-5AF8-44B2-A419-7D4BBC5F6B60}"/>
              </a:ext>
            </a:extLst>
          </p:cNvPr>
          <p:cNvSpPr/>
          <p:nvPr/>
        </p:nvSpPr>
        <p:spPr>
          <a:xfrm>
            <a:off x="447502" y="3429000"/>
            <a:ext cx="2285759" cy="41573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zh-CN" altLang="en-US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包德宁按手推销方言</a:t>
            </a:r>
          </a:p>
        </p:txBody>
      </p:sp>
    </p:spTree>
    <p:extLst>
      <p:ext uri="{BB962C8B-B14F-4D97-AF65-F5344CB8AC3E}">
        <p14:creationId xmlns:p14="http://schemas.microsoft.com/office/powerpoint/2010/main" val="3927880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5B54CCA-FFE2-0468-D213-F02CF4065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27" y="0"/>
            <a:ext cx="12209227" cy="693405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807244-2765-4BD8-B759-F8B47627B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38" y="3977198"/>
            <a:ext cx="4181420" cy="2230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BCF2703-838C-B668-684B-9998FEE71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70" y="1341590"/>
            <a:ext cx="3779042" cy="199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7726E65-515C-C5E2-2067-6009BF32B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2621" y="3892190"/>
            <a:ext cx="5325732" cy="2666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2768E9B-319A-15DA-DCF5-7B6F4FC2DFE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124" y="1202153"/>
            <a:ext cx="4248928" cy="258340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6294432-9EE0-79FC-EE10-7C53ACA9CC71}"/>
              </a:ext>
            </a:extLst>
          </p:cNvPr>
          <p:cNvSpPr/>
          <p:nvPr/>
        </p:nvSpPr>
        <p:spPr>
          <a:xfrm>
            <a:off x="5541480" y="4081440"/>
            <a:ext cx="4516920" cy="241425"/>
          </a:xfrm>
          <a:prstGeom prst="rect">
            <a:avLst/>
          </a:prstGeom>
          <a:solidFill>
            <a:srgbClr val="FF0000">
              <a:alpha val="17299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8">
            <a:extLst>
              <a:ext uri="{FF2B5EF4-FFF2-40B4-BE49-F238E27FC236}">
                <a16:creationId xmlns="" xmlns:a16="http://schemas.microsoft.com/office/drawing/2014/main" id="{0C01D1F5-64F2-BFD7-3B91-39137AC925F6}"/>
              </a:ext>
            </a:extLst>
          </p:cNvPr>
          <p:cNvSpPr/>
          <p:nvPr/>
        </p:nvSpPr>
        <p:spPr>
          <a:xfrm>
            <a:off x="1804333" y="3418750"/>
            <a:ext cx="2545725" cy="297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zh-CN" altLang="en-US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灵恩派师傅为女性按手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68BD6555-8FE8-59FC-3456-33A185DEBEC2}"/>
              </a:ext>
            </a:extLst>
          </p:cNvPr>
          <p:cNvSpPr/>
          <p:nvPr/>
        </p:nvSpPr>
        <p:spPr>
          <a:xfrm>
            <a:off x="2255614" y="5921127"/>
            <a:ext cx="2545725" cy="297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zh-CN" altLang="en-US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灵恩派徒弟为女性医病</a:t>
            </a:r>
          </a:p>
        </p:txBody>
      </p:sp>
      <p:sp>
        <p:nvSpPr>
          <p:cNvPr id="10" name="矩形: 圆角 8">
            <a:extLst>
              <a:ext uri="{FF2B5EF4-FFF2-40B4-BE49-F238E27FC236}">
                <a16:creationId xmlns="" xmlns:a16="http://schemas.microsoft.com/office/drawing/2014/main" id="{63E0418D-817B-DD09-0D76-510BADD14D29}"/>
              </a:ext>
            </a:extLst>
          </p:cNvPr>
          <p:cNvSpPr/>
          <p:nvPr/>
        </p:nvSpPr>
        <p:spPr>
          <a:xfrm>
            <a:off x="7650023" y="3121173"/>
            <a:ext cx="3203034" cy="297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zh-CN" altLang="en-US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灵恩派假使徒吹捧中国假使徒</a:t>
            </a:r>
          </a:p>
        </p:txBody>
      </p:sp>
      <p:sp>
        <p:nvSpPr>
          <p:cNvPr id="11" name="矩形: 圆角 8">
            <a:extLst>
              <a:ext uri="{FF2B5EF4-FFF2-40B4-BE49-F238E27FC236}">
                <a16:creationId xmlns="" xmlns:a16="http://schemas.microsoft.com/office/drawing/2014/main" id="{EB516440-3710-DE95-B8F7-89402F30E082}"/>
              </a:ext>
            </a:extLst>
          </p:cNvPr>
          <p:cNvSpPr/>
          <p:nvPr/>
        </p:nvSpPr>
        <p:spPr>
          <a:xfrm>
            <a:off x="7374017" y="4684498"/>
            <a:ext cx="4128320" cy="297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/>
          <a:lstStyle/>
          <a:p>
            <a:pPr algn="ctr"/>
            <a:r>
              <a:rPr lang="zh-CN" altLang="en-US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灵恩派假使徒撑腰中国假使徒有恃无恐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F253C8C-5656-D15C-4D13-95F2709CF752}"/>
              </a:ext>
            </a:extLst>
          </p:cNvPr>
          <p:cNvSpPr/>
          <p:nvPr/>
        </p:nvSpPr>
        <p:spPr>
          <a:xfrm>
            <a:off x="45253" y="637416"/>
            <a:ext cx="9206287" cy="590812"/>
          </a:xfrm>
          <a:prstGeom prst="rect">
            <a:avLst/>
          </a:prstGeom>
          <a:solidFill>
            <a:srgbClr val="C00000"/>
          </a:solidFill>
          <a:ln w="57150" cmpd="thickThin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创艺简魏碑" pitchFamily="2" charset="-122"/>
              </a:rPr>
              <a:t>海外灵恩派渗透中国，制造无数假使徒瓦解教会毁坏家庭</a:t>
            </a:r>
            <a:endParaRPr lang="zh-CN" altLang="en-US" sz="1600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创艺简魏碑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8C874E52-B8D3-FEF4-EA52-07354F6F76F0}"/>
              </a:ext>
            </a:extLst>
          </p:cNvPr>
          <p:cNvSpPr txBox="1"/>
          <p:nvPr/>
        </p:nvSpPr>
        <p:spPr>
          <a:xfrm>
            <a:off x="5717177" y="3541648"/>
            <a:ext cx="4489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FF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https://www.youtube.com/watch?v=IerTrZqI53M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73D4BF8E-D1A6-5014-A9B7-E742B6795A67}"/>
              </a:ext>
            </a:extLst>
          </p:cNvPr>
          <p:cNvSpPr txBox="1"/>
          <p:nvPr/>
        </p:nvSpPr>
        <p:spPr>
          <a:xfrm>
            <a:off x="5322730" y="6537396"/>
            <a:ext cx="4354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FZCuHuoYi-M25S" panose="03000509000000000000" pitchFamily="66" charset="-122"/>
                <a:ea typeface="FZCuHuoYi-M25S" panose="03000509000000000000" pitchFamily="66" charset="-122"/>
              </a:rPr>
              <a:t>https://www.infuyin.com/article/39/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="" xmlns:a16="http://schemas.microsoft.com/office/drawing/2014/main" id="{642C4903-B01A-81C6-ECEE-82A5275B0BBA}"/>
              </a:ext>
            </a:extLst>
          </p:cNvPr>
          <p:cNvSpPr txBox="1">
            <a:spLocks/>
          </p:cNvSpPr>
          <p:nvPr/>
        </p:nvSpPr>
        <p:spPr>
          <a:xfrm>
            <a:off x="158088" y="141402"/>
            <a:ext cx="3197854" cy="56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五、沾染邪淫的危险</a:t>
            </a:r>
          </a:p>
        </p:txBody>
      </p:sp>
    </p:spTree>
    <p:extLst>
      <p:ext uri="{BB962C8B-B14F-4D97-AF65-F5344CB8AC3E}">
        <p14:creationId xmlns:p14="http://schemas.microsoft.com/office/powerpoint/2010/main" val="1728937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六、领袖腐败的危险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0594109-D8D6-4225-9E0D-78BEB3077863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1214825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863255" y="3701821"/>
            <a:ext cx="4624551" cy="2180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摩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3:5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「若没有机槛，雀鸟岂能</a:t>
            </a:r>
            <a:r>
              <a:rPr kumimoji="1" lang="zh-CN" altLang="en-US" sz="24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陷在网罗里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呢？网罗若无所得，岂能从地上翻起呢？！」</a:t>
            </a:r>
            <a:endParaRPr kumimoji="1" lang="en-US" altLang="zh-CN" sz="2400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彼后</a:t>
            </a:r>
            <a:r>
              <a:rPr kumimoji="1" lang="en-US" altLang="zh-CN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2:18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「他们说虚妄矜夸的大话，</a:t>
            </a:r>
            <a:r>
              <a:rPr kumimoji="1" lang="zh-CN" altLang="en-US" sz="24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用肉身的情欲和邪淫的事</a:t>
            </a:r>
            <a:r>
              <a:rPr kumimoji="1" lang="zh-CN" altLang="en-US" sz="24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引诱那些刚才脱离妄行的人。」</a:t>
            </a:r>
            <a:endParaRPr kumimoji="1" lang="zh-CN" altLang="en-US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11E0F0-2A8A-1645-AC59-3B22D2EEF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4" y="2495193"/>
            <a:ext cx="3953717" cy="1794590"/>
          </a:xfrm>
          <a:prstGeom prst="rect">
            <a:avLst/>
          </a:prstGeom>
          <a:ln w="571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这么明显的陷阱，真能抓住麻雀吗？_哔哩哔哩_bilibili">
            <a:extLst>
              <a:ext uri="{FF2B5EF4-FFF2-40B4-BE49-F238E27FC236}">
                <a16:creationId xmlns="" xmlns:a16="http://schemas.microsoft.com/office/drawing/2014/main" id="{45AF6B66-865E-C004-587F-66EA06DB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64" y="1708496"/>
            <a:ext cx="3352802" cy="2095501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C3AC0C79-F8B1-F3AD-2ACF-6394D949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20" y="2151005"/>
            <a:ext cx="1063094" cy="1210481"/>
          </a:xfrm>
          <a:prstGeom prst="ellipse">
            <a:avLst/>
          </a:prstGeom>
          <a:ln w="38100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文本&#10;&#10;描述已自动生成">
            <a:extLst>
              <a:ext uri="{FF2B5EF4-FFF2-40B4-BE49-F238E27FC236}">
                <a16:creationId xmlns="" xmlns:a16="http://schemas.microsoft.com/office/drawing/2014/main" id="{7EED0166-F908-56EB-70E1-34FD2F855D9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365" y="4612858"/>
            <a:ext cx="5490488" cy="134488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1875B871-A123-AE07-9AFB-7B6922F7892A}"/>
              </a:ext>
            </a:extLst>
          </p:cNvPr>
          <p:cNvSpPr txBox="1">
            <a:spLocks/>
          </p:cNvSpPr>
          <p:nvPr/>
        </p:nvSpPr>
        <p:spPr>
          <a:xfrm>
            <a:off x="173646" y="1898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六、</a:t>
            </a: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领袖腐败的危险</a:t>
            </a:r>
          </a:p>
        </p:txBody>
      </p:sp>
    </p:spTree>
    <p:extLst>
      <p:ext uri="{BB962C8B-B14F-4D97-AF65-F5344CB8AC3E}">
        <p14:creationId xmlns:p14="http://schemas.microsoft.com/office/powerpoint/2010/main" val="3750390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教会建造PPT背景00２">
            <a:extLst>
              <a:ext uri="{FF2B5EF4-FFF2-40B4-BE49-F238E27FC236}">
                <a16:creationId xmlns="" xmlns:a16="http://schemas.microsoft.com/office/drawing/2014/main" id="{49D62D1C-987C-77D8-54BA-96BB1B958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C91D51F-A6E0-E953-FB5C-B011987C3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1" y="764166"/>
            <a:ext cx="5297170" cy="2664834"/>
          </a:xfrm>
          <a:prstGeom prst="rect">
            <a:avLst/>
          </a:prstGeom>
          <a:effectLst>
            <a:glow rad="127000">
              <a:srgbClr val="FFC000"/>
            </a:glow>
          </a:effectLst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A6F938D-F2CB-2191-2350-D9C16AC5DCF2}"/>
              </a:ext>
            </a:extLst>
          </p:cNvPr>
          <p:cNvSpPr/>
          <p:nvPr/>
        </p:nvSpPr>
        <p:spPr>
          <a:xfrm>
            <a:off x="3048000" y="1920370"/>
            <a:ext cx="2468881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杰夫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牧养辅导与可持续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》232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EEC3F58-5BD0-9A39-0D06-E315E1CB5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991" y="3265053"/>
            <a:ext cx="5334869" cy="3085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AF9038C-E843-7D73-0499-ACA6BDD9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0" y="4125024"/>
            <a:ext cx="2639175" cy="1452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51F22F0-B352-4E17-AC9E-6D6BCE7EAC30}"/>
              </a:ext>
            </a:extLst>
          </p:cNvPr>
          <p:cNvSpPr/>
          <p:nvPr/>
        </p:nvSpPr>
        <p:spPr>
          <a:xfrm>
            <a:off x="219711" y="68141"/>
            <a:ext cx="7409254" cy="575567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架空教会，使徒集权，财富统管，腐败瓦解</a:t>
            </a:r>
            <a:endParaRPr lang="zh-CN" altLang="en-US" sz="2400" i="1" dirty="0">
              <a:solidFill>
                <a:schemeClr val="bg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3056BB1-881F-783D-E48D-3B4FBCA77608}"/>
              </a:ext>
            </a:extLst>
          </p:cNvPr>
          <p:cNvSpPr/>
          <p:nvPr/>
        </p:nvSpPr>
        <p:spPr>
          <a:xfrm>
            <a:off x="445120" y="4947920"/>
            <a:ext cx="922017" cy="4981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i="1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33</a:t>
            </a:r>
            <a:r>
              <a:rPr lang="zh-CN" altLang="en-US" sz="2400" i="1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</a:t>
            </a:r>
            <a:endParaRPr lang="zh-CN" altLang="en-US" sz="2000" i="1" dirty="0">
              <a:solidFill>
                <a:srgbClr val="FFFF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817C64-CDBF-7ABB-A1AC-A1279F613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6881" y="880888"/>
            <a:ext cx="2391979" cy="2126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61552DD6-F04B-4ECE-F8B3-3360D089DD9D}"/>
              </a:ext>
            </a:extLst>
          </p:cNvPr>
          <p:cNvSpPr/>
          <p:nvPr/>
        </p:nvSpPr>
        <p:spPr>
          <a:xfrm>
            <a:off x="5516881" y="2075771"/>
            <a:ext cx="1216752" cy="4981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i="1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232</a:t>
            </a:r>
            <a:r>
              <a:rPr lang="zh-CN" altLang="en-US" sz="2400" i="1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</a:t>
            </a:r>
            <a:endParaRPr lang="zh-CN" altLang="en-US" sz="2000" i="1" dirty="0">
              <a:solidFill>
                <a:srgbClr val="FFFF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334189A7-8231-3DC9-5F76-6CDD1F0CDE71}"/>
              </a:ext>
            </a:extLst>
          </p:cNvPr>
          <p:cNvSpPr/>
          <p:nvPr/>
        </p:nvSpPr>
        <p:spPr>
          <a:xfrm>
            <a:off x="4160293" y="3952898"/>
            <a:ext cx="3627119" cy="4981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i="1" dirty="0">
                <a:solidFill>
                  <a:srgbClr val="FF00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「彻底重组」目标控制资源中心</a:t>
            </a:r>
            <a:endParaRPr lang="zh-CN" altLang="en-US" sz="1600" i="1" dirty="0">
              <a:solidFill>
                <a:srgbClr val="FF00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E9C820-AAE4-6BB1-3A9E-A82A3B382189}"/>
              </a:ext>
            </a:extLst>
          </p:cNvPr>
          <p:cNvSpPr txBox="1">
            <a:spLocks/>
          </p:cNvSpPr>
          <p:nvPr/>
        </p:nvSpPr>
        <p:spPr>
          <a:xfrm>
            <a:off x="8076320" y="3790608"/>
            <a:ext cx="3826772" cy="1840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i="1" dirty="0">
                <a:solidFill>
                  <a:srgbClr val="C000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七教会内三腐败从权而起</a:t>
            </a:r>
            <a:endParaRPr lang="en-US" altLang="zh-CN" sz="2400" i="1" dirty="0">
              <a:solidFill>
                <a:srgbClr val="C000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  <a:p>
            <a:pPr marL="0" indent="0">
              <a:buNone/>
            </a:pPr>
            <a:r>
              <a:rPr lang="zh-CN" altLang="en-US" sz="2400" i="1" dirty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尼哥拉权欲 </a:t>
            </a:r>
            <a:r>
              <a:rPr kumimoji="1"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启</a:t>
            </a:r>
            <a:r>
              <a:rPr kumimoji="1" lang="en-US" altLang="zh-CN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2:6.</a:t>
            </a:r>
            <a:r>
              <a:rPr kumimoji="1"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「尼哥拉一党人」</a:t>
            </a:r>
            <a:endParaRPr kumimoji="1" lang="en-US" altLang="zh-CN" sz="16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lang="zh-CN" altLang="en-US" sz="2400" i="1" dirty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巴 兰 贪 婪 </a:t>
            </a:r>
            <a:r>
              <a:rPr kumimoji="1"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启</a:t>
            </a:r>
            <a:r>
              <a:rPr kumimoji="1" lang="en-US" altLang="zh-CN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2:14</a:t>
            </a:r>
            <a:r>
              <a:rPr kumimoji="1"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「巴兰的教训」</a:t>
            </a:r>
            <a:endParaRPr kumimoji="1" lang="en-US" altLang="zh-CN" sz="16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lang="zh-CN" altLang="en-US" sz="2400" i="1" dirty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耶洗别邪淫 </a:t>
            </a:r>
            <a:r>
              <a:rPr kumimoji="1"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启</a:t>
            </a:r>
            <a:r>
              <a:rPr kumimoji="1" lang="en-US" altLang="zh-CN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2:.20</a:t>
            </a:r>
            <a:r>
              <a:rPr kumimoji="1"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「耶洗别教导」</a:t>
            </a:r>
            <a:endParaRPr kumimoji="1" lang="en-US" altLang="zh-CN" sz="16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endParaRPr kumimoji="1" lang="zh-CN" altLang="en-US" sz="16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850DB035-06D9-92DC-BD86-9638C644B675}"/>
              </a:ext>
            </a:extLst>
          </p:cNvPr>
          <p:cNvSpPr/>
          <p:nvPr/>
        </p:nvSpPr>
        <p:spPr>
          <a:xfrm>
            <a:off x="4595751" y="3449028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397603CF-2E0D-49A6-E340-70D72D557F0E}"/>
              </a:ext>
            </a:extLst>
          </p:cNvPr>
          <p:cNvSpPr/>
          <p:nvPr/>
        </p:nvSpPr>
        <p:spPr>
          <a:xfrm>
            <a:off x="7037349" y="5758382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B25D0448-64F0-F307-DD44-30131AE8744B}"/>
              </a:ext>
            </a:extLst>
          </p:cNvPr>
          <p:cNvSpPr/>
          <p:nvPr/>
        </p:nvSpPr>
        <p:spPr>
          <a:xfrm>
            <a:off x="5091718" y="5316408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358BA637-058A-B1B1-53F8-956A5B68C3A0}"/>
              </a:ext>
            </a:extLst>
          </p:cNvPr>
          <p:cNvSpPr/>
          <p:nvPr/>
        </p:nvSpPr>
        <p:spPr>
          <a:xfrm>
            <a:off x="6733633" y="4680641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="" xmlns:a16="http://schemas.microsoft.com/office/drawing/2014/main" id="{F3ED6402-7A71-3209-A82F-411D9B68D943}"/>
              </a:ext>
            </a:extLst>
          </p:cNvPr>
          <p:cNvSpPr/>
          <p:nvPr/>
        </p:nvSpPr>
        <p:spPr>
          <a:xfrm>
            <a:off x="6287287" y="5758382"/>
            <a:ext cx="522787" cy="341580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E7778A64-7140-11E0-D3A4-DF947E710C62}"/>
              </a:ext>
            </a:extLst>
          </p:cNvPr>
          <p:cNvSpPr/>
          <p:nvPr/>
        </p:nvSpPr>
        <p:spPr>
          <a:xfrm>
            <a:off x="2941575" y="3301319"/>
            <a:ext cx="845333" cy="248139"/>
          </a:xfrm>
          <a:prstGeom prst="rect">
            <a:avLst/>
          </a:prstGeom>
          <a:solidFill>
            <a:srgbClr val="00FF00">
              <a:alpha val="15701"/>
            </a:srgbClr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A0686FD8-0D25-E236-F7F4-1EB48742107D}"/>
              </a:ext>
            </a:extLst>
          </p:cNvPr>
          <p:cNvSpPr/>
          <p:nvPr/>
        </p:nvSpPr>
        <p:spPr>
          <a:xfrm>
            <a:off x="2941576" y="4752901"/>
            <a:ext cx="845332" cy="248139"/>
          </a:xfrm>
          <a:prstGeom prst="rect">
            <a:avLst/>
          </a:prstGeom>
          <a:solidFill>
            <a:srgbClr val="00FF00">
              <a:alpha val="15701"/>
            </a:srgbClr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65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7542F480-D856-7DAD-2034-BA0759D41479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157681" y="3392488"/>
            <a:ext cx="5876637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序言：辨别灵护家关键！</a:t>
            </a:r>
          </a:p>
        </p:txBody>
      </p:sp>
      <p:sp>
        <p:nvSpPr>
          <p:cNvPr id="2" name="内容占位符 2">
            <a:extLst>
              <a:ext uri="{FF2B5EF4-FFF2-40B4-BE49-F238E27FC236}">
                <a16:creationId xmlns="" xmlns:a16="http://schemas.microsoft.com/office/drawing/2014/main" id="{EF696622-DE5B-C2C0-A478-D4648C2BFCB1}"/>
              </a:ext>
            </a:extLst>
          </p:cNvPr>
          <p:cNvSpPr txBox="1">
            <a:spLocks/>
          </p:cNvSpPr>
          <p:nvPr/>
        </p:nvSpPr>
        <p:spPr>
          <a:xfrm>
            <a:off x="3157681" y="4236603"/>
            <a:ext cx="6622422" cy="452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sz="48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48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二十六年旧事重演，日光之下无新事</a:t>
            </a:r>
          </a:p>
        </p:txBody>
      </p:sp>
    </p:spTree>
    <p:extLst>
      <p:ext uri="{BB962C8B-B14F-4D97-AF65-F5344CB8AC3E}">
        <p14:creationId xmlns:p14="http://schemas.microsoft.com/office/powerpoint/2010/main" val="1396393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忍无可忍！中国终于出手一箭三雕，更狠苦果马上就到- 外交天团| 微信公众号文章阅读- WeMP">
            <a:extLst>
              <a:ext uri="{FF2B5EF4-FFF2-40B4-BE49-F238E27FC236}">
                <a16:creationId xmlns="" xmlns:a16="http://schemas.microsoft.com/office/drawing/2014/main" id="{E3026B87-0344-42BE-8CBA-7E655B38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6481" y="2262216"/>
            <a:ext cx="5498268" cy="233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9452903-7F0B-4BE5-B081-F9A19B95A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52" y="235361"/>
            <a:ext cx="3700499" cy="16796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60123E-105E-4E30-8E1D-2E05C019E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874" y="4679171"/>
            <a:ext cx="3629447" cy="16474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CC9A521-5E24-405E-84F3-089CBC14E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072" y="5183966"/>
            <a:ext cx="3981450" cy="10858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思想气泡: 云 3">
            <a:extLst>
              <a:ext uri="{FF2B5EF4-FFF2-40B4-BE49-F238E27FC236}">
                <a16:creationId xmlns="" xmlns:a16="http://schemas.microsoft.com/office/drawing/2014/main" id="{66CC4F9B-48C8-4929-B60F-9B3F96A80399}"/>
              </a:ext>
            </a:extLst>
          </p:cNvPr>
          <p:cNvSpPr/>
          <p:nvPr/>
        </p:nvSpPr>
        <p:spPr>
          <a:xfrm>
            <a:off x="4886324" y="36963"/>
            <a:ext cx="5341203" cy="2076449"/>
          </a:xfrm>
          <a:prstGeom prst="cloudCallout">
            <a:avLst>
              <a:gd name="adj1" fmla="val -23309"/>
              <a:gd name="adj2" fmla="val 63272"/>
            </a:avLst>
          </a:prstGeom>
          <a:solidFill>
            <a:schemeClr val="accent4">
              <a:lumMod val="20000"/>
              <a:lumOff val="80000"/>
            </a:schemeClr>
          </a:solidFill>
          <a:ln w="7937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第三箭毁 网络控制，渗透中国</a:t>
            </a:r>
            <a:endParaRPr lang="en-US" altLang="zh-CN" sz="1900">
              <a:solidFill>
                <a:schemeClr val="tx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  <a:p>
            <a:pPr algn="ctr"/>
            <a:r>
              <a:rPr lang="zh-CN" altLang="en-US" sz="190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第二箭害 挑唆打压，瓦解教会</a:t>
            </a:r>
            <a:endParaRPr lang="en-US" altLang="zh-CN" sz="1900">
              <a:solidFill>
                <a:schemeClr val="tx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  <a:p>
            <a:pPr algn="ctr"/>
            <a:r>
              <a:rPr lang="zh-CN" altLang="en-US" sz="190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第一箭伤 领袖头衔，腐蚀牧者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321F9408-9458-47EA-B51D-FDC2DAFD3A53}"/>
              </a:ext>
            </a:extLst>
          </p:cNvPr>
          <p:cNvSpPr/>
          <p:nvPr/>
        </p:nvSpPr>
        <p:spPr>
          <a:xfrm>
            <a:off x="9838737" y="2697969"/>
            <a:ext cx="2193959" cy="146206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r>
              <a:rPr lang="zh-CN" altLang="en-US" sz="2000" b="1" i="1" dirty="0">
                <a:solidFill>
                  <a:schemeClr val="tx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灵恩派的灵假冒五旬节，欺骗幼稚者渗透中国，腐蚀牧者，打压瓦解，占领中国</a:t>
            </a:r>
            <a:endParaRPr lang="zh-CN" altLang="en-US" sz="2000" b="1" dirty="0">
              <a:solidFill>
                <a:schemeClr val="tx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j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D04C7571-9544-4C4D-BCB7-2506958DAD35}"/>
              </a:ext>
            </a:extLst>
          </p:cNvPr>
          <p:cNvSpPr/>
          <p:nvPr/>
        </p:nvSpPr>
        <p:spPr>
          <a:xfrm>
            <a:off x="4362548" y="3730354"/>
            <a:ext cx="1047552" cy="30824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r>
              <a:rPr lang="zh-CN" altLang="en-US" b="1" i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腐蚀牧者</a:t>
            </a:r>
            <a:endParaRPr lang="zh-CN" altLang="en-US" b="1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j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86FACE3E-57DD-4CD5-8573-6F2D8B3ED806}"/>
              </a:ext>
            </a:extLst>
          </p:cNvPr>
          <p:cNvSpPr/>
          <p:nvPr/>
        </p:nvSpPr>
        <p:spPr>
          <a:xfrm>
            <a:off x="5147219" y="3347706"/>
            <a:ext cx="1047552" cy="30824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r>
              <a:rPr lang="zh-CN" altLang="en-US" b="1" i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瓦解教会</a:t>
            </a:r>
            <a:endParaRPr lang="zh-CN" altLang="en-US" b="1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j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="" xmlns:a16="http://schemas.microsoft.com/office/drawing/2014/main" id="{3E082D2E-3D79-4968-87FD-4B103572FD03}"/>
              </a:ext>
            </a:extLst>
          </p:cNvPr>
          <p:cNvSpPr/>
          <p:nvPr/>
        </p:nvSpPr>
        <p:spPr>
          <a:xfrm>
            <a:off x="5848448" y="2948582"/>
            <a:ext cx="1047552" cy="30824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r>
              <a:rPr lang="zh-CN" altLang="en-US" b="1" i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占领中国</a:t>
            </a:r>
            <a:endParaRPr lang="zh-CN" altLang="en-US" b="1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428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七、资源收买的危险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0A74DC3-62F6-0771-66B8-3B1E24DEDDAB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1548264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7385923" y="2919113"/>
            <a:ext cx="4683594" cy="2782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1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徒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20:28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「圣灵立你们作全群的监督，你们就当为自己谨慎，也为全群谨慎，牧养　神的教会，就是他用自己血所买来的。」</a:t>
            </a:r>
            <a:endParaRPr kumimoji="1" lang="en-US" altLang="zh-CN" sz="21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 提前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5:17-20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「那善于管理教会的长老，当以为配受加倍的敬奉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控告长老的呈子，非有两三个见证就不要收。犯罪的人，当在众人面前责备他，叫其余的人也可以惧怕。」</a:t>
            </a:r>
          </a:p>
        </p:txBody>
      </p:sp>
      <p:sp>
        <p:nvSpPr>
          <p:cNvPr id="11" name="矩形: 圆角 64">
            <a:extLst>
              <a:ext uri="{FF2B5EF4-FFF2-40B4-BE49-F238E27FC236}">
                <a16:creationId xmlns="" xmlns:a16="http://schemas.microsoft.com/office/drawing/2014/main" id="{A1777745-7E55-7BC8-9D02-41C40BA9E5BE}"/>
              </a:ext>
            </a:extLst>
          </p:cNvPr>
          <p:cNvSpPr/>
          <p:nvPr/>
        </p:nvSpPr>
        <p:spPr>
          <a:xfrm>
            <a:off x="1703295" y="2264792"/>
            <a:ext cx="2581835" cy="65432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2000" i="1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复杂网络的使徒领袖权威谁来监管制约？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14D07DD-9FF3-DEC3-9B09-56BD47ECD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70" y="3186055"/>
            <a:ext cx="3484261" cy="1969444"/>
          </a:xfrm>
          <a:prstGeom prst="rect">
            <a:avLst/>
          </a:prstGeom>
        </p:spPr>
      </p:pic>
      <p:sp>
        <p:nvSpPr>
          <p:cNvPr id="6" name="三角形 5">
            <a:extLst>
              <a:ext uri="{FF2B5EF4-FFF2-40B4-BE49-F238E27FC236}">
                <a16:creationId xmlns="" xmlns:a16="http://schemas.microsoft.com/office/drawing/2014/main" id="{39EFDF87-582C-2795-105E-5F119F5B186D}"/>
              </a:ext>
            </a:extLst>
          </p:cNvPr>
          <p:cNvSpPr/>
          <p:nvPr/>
        </p:nvSpPr>
        <p:spPr>
          <a:xfrm>
            <a:off x="3489207" y="2264792"/>
            <a:ext cx="3758919" cy="3666457"/>
          </a:xfrm>
          <a:prstGeom prst="triangl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AutoShape 10">
            <a:extLst>
              <a:ext uri="{FF2B5EF4-FFF2-40B4-BE49-F238E27FC236}">
                <a16:creationId xmlns="" xmlns:a16="http://schemas.microsoft.com/office/drawing/2014/main" id="{51415001-E33E-3F83-70D0-ACEAFB38CFDE}"/>
              </a:ext>
            </a:extLst>
          </p:cNvPr>
          <p:cNvSpPr>
            <a:spLocks noChangeArrowheads="1"/>
          </p:cNvSpPr>
          <p:nvPr/>
        </p:nvSpPr>
        <p:spPr bwMode="auto">
          <a:xfrm rot="6533362" flipV="1">
            <a:off x="4640158" y="1917998"/>
            <a:ext cx="360921" cy="1347909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AutoShape 10">
            <a:extLst>
              <a:ext uri="{FF2B5EF4-FFF2-40B4-BE49-F238E27FC236}">
                <a16:creationId xmlns="" xmlns:a16="http://schemas.microsoft.com/office/drawing/2014/main" id="{0F0CE813-F1E3-C71E-E52A-24752B6B4F46}"/>
              </a:ext>
            </a:extLst>
          </p:cNvPr>
          <p:cNvSpPr>
            <a:spLocks noChangeArrowheads="1"/>
          </p:cNvSpPr>
          <p:nvPr/>
        </p:nvSpPr>
        <p:spPr bwMode="auto">
          <a:xfrm rot="12710973" flipH="1" flipV="1">
            <a:off x="3231524" y="2668573"/>
            <a:ext cx="383057" cy="1178615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矩形: 圆角 64">
            <a:extLst>
              <a:ext uri="{FF2B5EF4-FFF2-40B4-BE49-F238E27FC236}">
                <a16:creationId xmlns="" xmlns:a16="http://schemas.microsoft.com/office/drawing/2014/main" id="{598F9DC5-2108-6BB5-568C-3811DF0483CB}"/>
              </a:ext>
            </a:extLst>
          </p:cNvPr>
          <p:cNvSpPr/>
          <p:nvPr/>
        </p:nvSpPr>
        <p:spPr>
          <a:xfrm>
            <a:off x="1165412" y="5295252"/>
            <a:ext cx="3276019" cy="282220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复杂的使徒网络竖起来成权力金字塔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="" xmlns:a16="http://schemas.microsoft.com/office/drawing/2014/main" id="{EC93EF95-36E3-32D6-BBC6-B252868F4219}"/>
              </a:ext>
            </a:extLst>
          </p:cNvPr>
          <p:cNvSpPr txBox="1">
            <a:spLocks/>
          </p:cNvSpPr>
          <p:nvPr/>
        </p:nvSpPr>
        <p:spPr>
          <a:xfrm>
            <a:off x="293139" y="164665"/>
            <a:ext cx="4568333" cy="440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七、资源收买的危险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="" xmlns:a16="http://schemas.microsoft.com/office/drawing/2014/main" id="{66E10FF9-B7DD-8158-C9B5-027B1A205384}"/>
              </a:ext>
            </a:extLst>
          </p:cNvPr>
          <p:cNvSpPr>
            <a:spLocks/>
          </p:cNvSpPr>
          <p:nvPr/>
        </p:nvSpPr>
        <p:spPr bwMode="blackWhite">
          <a:xfrm>
            <a:off x="2859902" y="5735559"/>
            <a:ext cx="1599458" cy="910028"/>
          </a:xfrm>
          <a:custGeom>
            <a:avLst/>
            <a:gdLst/>
            <a:ahLst/>
            <a:cxnLst>
              <a:cxn ang="0">
                <a:pos x="280" y="0"/>
              </a:cxn>
              <a:cxn ang="0">
                <a:pos x="344" y="104"/>
              </a:cxn>
              <a:cxn ang="0">
                <a:pos x="384" y="56"/>
              </a:cxn>
              <a:cxn ang="0">
                <a:pos x="408" y="112"/>
              </a:cxn>
              <a:cxn ang="0">
                <a:pos x="432" y="80"/>
              </a:cxn>
              <a:cxn ang="0">
                <a:pos x="440" y="104"/>
              </a:cxn>
              <a:cxn ang="0">
                <a:pos x="536" y="8"/>
              </a:cxn>
              <a:cxn ang="0">
                <a:pos x="496" y="128"/>
              </a:cxn>
              <a:cxn ang="0">
                <a:pos x="592" y="72"/>
              </a:cxn>
              <a:cxn ang="0">
                <a:pos x="544" y="136"/>
              </a:cxn>
              <a:cxn ang="0">
                <a:pos x="704" y="88"/>
              </a:cxn>
              <a:cxn ang="0">
                <a:pos x="592" y="152"/>
              </a:cxn>
              <a:cxn ang="0">
                <a:pos x="696" y="144"/>
              </a:cxn>
              <a:cxn ang="0">
                <a:pos x="624" y="175"/>
              </a:cxn>
              <a:cxn ang="0">
                <a:pos x="768" y="167"/>
              </a:cxn>
              <a:cxn ang="0">
                <a:pos x="640" y="215"/>
              </a:cxn>
              <a:cxn ang="0">
                <a:pos x="760" y="215"/>
              </a:cxn>
              <a:cxn ang="0">
                <a:pos x="648" y="247"/>
              </a:cxn>
              <a:cxn ang="0">
                <a:pos x="704" y="263"/>
              </a:cxn>
              <a:cxn ang="0">
                <a:pos x="624" y="271"/>
              </a:cxn>
              <a:cxn ang="0">
                <a:pos x="744" y="311"/>
              </a:cxn>
              <a:cxn ang="0">
                <a:pos x="608" y="295"/>
              </a:cxn>
              <a:cxn ang="0">
                <a:pos x="680" y="335"/>
              </a:cxn>
              <a:cxn ang="0">
                <a:pos x="584" y="319"/>
              </a:cxn>
              <a:cxn ang="0">
                <a:pos x="648" y="359"/>
              </a:cxn>
              <a:cxn ang="0">
                <a:pos x="576" y="351"/>
              </a:cxn>
              <a:cxn ang="0">
                <a:pos x="648" y="423"/>
              </a:cxn>
              <a:cxn ang="0">
                <a:pos x="544" y="375"/>
              </a:cxn>
              <a:cxn ang="0">
                <a:pos x="560" y="463"/>
              </a:cxn>
              <a:cxn ang="0">
                <a:pos x="472" y="391"/>
              </a:cxn>
              <a:cxn ang="0">
                <a:pos x="464" y="487"/>
              </a:cxn>
              <a:cxn ang="0">
                <a:pos x="408" y="391"/>
              </a:cxn>
              <a:cxn ang="0">
                <a:pos x="384" y="415"/>
              </a:cxn>
              <a:cxn ang="0">
                <a:pos x="368" y="391"/>
              </a:cxn>
              <a:cxn ang="0">
                <a:pos x="288" y="471"/>
              </a:cxn>
              <a:cxn ang="0">
                <a:pos x="304" y="399"/>
              </a:cxn>
              <a:cxn ang="0">
                <a:pos x="280" y="415"/>
              </a:cxn>
              <a:cxn ang="0">
                <a:pos x="280" y="367"/>
              </a:cxn>
              <a:cxn ang="0">
                <a:pos x="232" y="399"/>
              </a:cxn>
              <a:cxn ang="0">
                <a:pos x="240" y="359"/>
              </a:cxn>
              <a:cxn ang="0">
                <a:pos x="144" y="415"/>
              </a:cxn>
              <a:cxn ang="0">
                <a:pos x="200" y="335"/>
              </a:cxn>
              <a:cxn ang="0">
                <a:pos x="136" y="351"/>
              </a:cxn>
              <a:cxn ang="0">
                <a:pos x="176" y="311"/>
              </a:cxn>
              <a:cxn ang="0">
                <a:pos x="40" y="319"/>
              </a:cxn>
              <a:cxn ang="0">
                <a:pos x="152" y="279"/>
              </a:cxn>
              <a:cxn ang="0">
                <a:pos x="96" y="271"/>
              </a:cxn>
              <a:cxn ang="0">
                <a:pos x="168" y="247"/>
              </a:cxn>
              <a:cxn ang="0">
                <a:pos x="0" y="223"/>
              </a:cxn>
              <a:cxn ang="0">
                <a:pos x="152" y="215"/>
              </a:cxn>
              <a:cxn ang="0">
                <a:pos x="88" y="183"/>
              </a:cxn>
              <a:cxn ang="0">
                <a:pos x="208" y="183"/>
              </a:cxn>
              <a:cxn ang="0">
                <a:pos x="96" y="144"/>
              </a:cxn>
              <a:cxn ang="0">
                <a:pos x="216" y="152"/>
              </a:cxn>
              <a:cxn ang="0">
                <a:pos x="112" y="64"/>
              </a:cxn>
              <a:cxn ang="0">
                <a:pos x="256" y="128"/>
              </a:cxn>
              <a:cxn ang="0">
                <a:pos x="232" y="72"/>
              </a:cxn>
              <a:cxn ang="0">
                <a:pos x="296" y="112"/>
              </a:cxn>
              <a:cxn ang="0">
                <a:pos x="280" y="8"/>
              </a:cxn>
              <a:cxn ang="0">
                <a:pos x="280" y="0"/>
              </a:cxn>
            </a:cxnLst>
            <a:rect l="0" t="0" r="r" b="b"/>
            <a:pathLst>
              <a:path w="769" h="488">
                <a:moveTo>
                  <a:pt x="280" y="0"/>
                </a:moveTo>
                <a:lnTo>
                  <a:pt x="344" y="104"/>
                </a:lnTo>
                <a:lnTo>
                  <a:pt x="384" y="56"/>
                </a:lnTo>
                <a:lnTo>
                  <a:pt x="408" y="112"/>
                </a:lnTo>
                <a:lnTo>
                  <a:pt x="432" y="80"/>
                </a:lnTo>
                <a:lnTo>
                  <a:pt x="440" y="104"/>
                </a:lnTo>
                <a:lnTo>
                  <a:pt x="536" y="8"/>
                </a:lnTo>
                <a:lnTo>
                  <a:pt x="496" y="128"/>
                </a:lnTo>
                <a:lnTo>
                  <a:pt x="592" y="72"/>
                </a:lnTo>
                <a:lnTo>
                  <a:pt x="544" y="136"/>
                </a:lnTo>
                <a:lnTo>
                  <a:pt x="704" y="88"/>
                </a:lnTo>
                <a:lnTo>
                  <a:pt x="592" y="152"/>
                </a:lnTo>
                <a:lnTo>
                  <a:pt x="696" y="144"/>
                </a:lnTo>
                <a:lnTo>
                  <a:pt x="624" y="175"/>
                </a:lnTo>
                <a:lnTo>
                  <a:pt x="768" y="167"/>
                </a:lnTo>
                <a:lnTo>
                  <a:pt x="640" y="215"/>
                </a:lnTo>
                <a:lnTo>
                  <a:pt x="760" y="215"/>
                </a:lnTo>
                <a:lnTo>
                  <a:pt x="648" y="247"/>
                </a:lnTo>
                <a:lnTo>
                  <a:pt x="704" y="263"/>
                </a:lnTo>
                <a:lnTo>
                  <a:pt x="624" y="271"/>
                </a:lnTo>
                <a:lnTo>
                  <a:pt x="744" y="311"/>
                </a:lnTo>
                <a:lnTo>
                  <a:pt x="608" y="295"/>
                </a:lnTo>
                <a:lnTo>
                  <a:pt x="680" y="335"/>
                </a:lnTo>
                <a:lnTo>
                  <a:pt x="584" y="319"/>
                </a:lnTo>
                <a:lnTo>
                  <a:pt x="648" y="359"/>
                </a:lnTo>
                <a:lnTo>
                  <a:pt x="576" y="351"/>
                </a:lnTo>
                <a:lnTo>
                  <a:pt x="648" y="423"/>
                </a:lnTo>
                <a:lnTo>
                  <a:pt x="544" y="375"/>
                </a:lnTo>
                <a:lnTo>
                  <a:pt x="560" y="463"/>
                </a:lnTo>
                <a:lnTo>
                  <a:pt x="472" y="391"/>
                </a:lnTo>
                <a:lnTo>
                  <a:pt x="464" y="487"/>
                </a:lnTo>
                <a:lnTo>
                  <a:pt x="408" y="391"/>
                </a:lnTo>
                <a:lnTo>
                  <a:pt x="384" y="415"/>
                </a:lnTo>
                <a:lnTo>
                  <a:pt x="368" y="391"/>
                </a:lnTo>
                <a:lnTo>
                  <a:pt x="288" y="471"/>
                </a:lnTo>
                <a:lnTo>
                  <a:pt x="304" y="399"/>
                </a:lnTo>
                <a:lnTo>
                  <a:pt x="280" y="415"/>
                </a:lnTo>
                <a:lnTo>
                  <a:pt x="280" y="367"/>
                </a:lnTo>
                <a:lnTo>
                  <a:pt x="232" y="399"/>
                </a:lnTo>
                <a:lnTo>
                  <a:pt x="240" y="359"/>
                </a:lnTo>
                <a:lnTo>
                  <a:pt x="144" y="415"/>
                </a:lnTo>
                <a:lnTo>
                  <a:pt x="200" y="335"/>
                </a:lnTo>
                <a:lnTo>
                  <a:pt x="136" y="351"/>
                </a:lnTo>
                <a:lnTo>
                  <a:pt x="176" y="311"/>
                </a:lnTo>
                <a:lnTo>
                  <a:pt x="40" y="319"/>
                </a:lnTo>
                <a:lnTo>
                  <a:pt x="152" y="279"/>
                </a:lnTo>
                <a:lnTo>
                  <a:pt x="96" y="271"/>
                </a:lnTo>
                <a:lnTo>
                  <a:pt x="168" y="247"/>
                </a:lnTo>
                <a:lnTo>
                  <a:pt x="0" y="223"/>
                </a:lnTo>
                <a:lnTo>
                  <a:pt x="152" y="215"/>
                </a:lnTo>
                <a:lnTo>
                  <a:pt x="88" y="183"/>
                </a:lnTo>
                <a:lnTo>
                  <a:pt x="208" y="183"/>
                </a:lnTo>
                <a:lnTo>
                  <a:pt x="96" y="144"/>
                </a:lnTo>
                <a:lnTo>
                  <a:pt x="216" y="152"/>
                </a:lnTo>
                <a:lnTo>
                  <a:pt x="112" y="64"/>
                </a:lnTo>
                <a:lnTo>
                  <a:pt x="256" y="128"/>
                </a:lnTo>
                <a:lnTo>
                  <a:pt x="232" y="72"/>
                </a:lnTo>
                <a:lnTo>
                  <a:pt x="296" y="112"/>
                </a:lnTo>
                <a:lnTo>
                  <a:pt x="280" y="8"/>
                </a:lnTo>
                <a:lnTo>
                  <a:pt x="280" y="0"/>
                </a:lnTo>
              </a:path>
            </a:pathLst>
          </a:custGeom>
          <a:gradFill rotWithShape="0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34925" cap="flat" cmpd="dbl">
            <a:solidFill>
              <a:srgbClr val="7030A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1837">
              <a:latin typeface="Arial" charset="0"/>
              <a:ea typeface="楷体" pitchFamily="2" charset="-122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="" xmlns:a16="http://schemas.microsoft.com/office/drawing/2014/main" id="{EE03D3AB-0FCE-11A2-ACCA-C04DD879D57A}"/>
              </a:ext>
            </a:extLst>
          </p:cNvPr>
          <p:cNvSpPr>
            <a:spLocks/>
          </p:cNvSpPr>
          <p:nvPr/>
        </p:nvSpPr>
        <p:spPr bwMode="blackWhite">
          <a:xfrm>
            <a:off x="4578207" y="5735559"/>
            <a:ext cx="1599458" cy="910028"/>
          </a:xfrm>
          <a:custGeom>
            <a:avLst/>
            <a:gdLst/>
            <a:ahLst/>
            <a:cxnLst>
              <a:cxn ang="0">
                <a:pos x="280" y="0"/>
              </a:cxn>
              <a:cxn ang="0">
                <a:pos x="344" y="104"/>
              </a:cxn>
              <a:cxn ang="0">
                <a:pos x="384" y="56"/>
              </a:cxn>
              <a:cxn ang="0">
                <a:pos x="408" y="112"/>
              </a:cxn>
              <a:cxn ang="0">
                <a:pos x="432" y="80"/>
              </a:cxn>
              <a:cxn ang="0">
                <a:pos x="440" y="104"/>
              </a:cxn>
              <a:cxn ang="0">
                <a:pos x="536" y="8"/>
              </a:cxn>
              <a:cxn ang="0">
                <a:pos x="496" y="128"/>
              </a:cxn>
              <a:cxn ang="0">
                <a:pos x="592" y="72"/>
              </a:cxn>
              <a:cxn ang="0">
                <a:pos x="544" y="136"/>
              </a:cxn>
              <a:cxn ang="0">
                <a:pos x="704" y="88"/>
              </a:cxn>
              <a:cxn ang="0">
                <a:pos x="592" y="152"/>
              </a:cxn>
              <a:cxn ang="0">
                <a:pos x="696" y="144"/>
              </a:cxn>
              <a:cxn ang="0">
                <a:pos x="624" y="175"/>
              </a:cxn>
              <a:cxn ang="0">
                <a:pos x="768" y="167"/>
              </a:cxn>
              <a:cxn ang="0">
                <a:pos x="640" y="215"/>
              </a:cxn>
              <a:cxn ang="0">
                <a:pos x="760" y="215"/>
              </a:cxn>
              <a:cxn ang="0">
                <a:pos x="648" y="247"/>
              </a:cxn>
              <a:cxn ang="0">
                <a:pos x="704" y="263"/>
              </a:cxn>
              <a:cxn ang="0">
                <a:pos x="624" y="271"/>
              </a:cxn>
              <a:cxn ang="0">
                <a:pos x="744" y="311"/>
              </a:cxn>
              <a:cxn ang="0">
                <a:pos x="608" y="295"/>
              </a:cxn>
              <a:cxn ang="0">
                <a:pos x="680" y="335"/>
              </a:cxn>
              <a:cxn ang="0">
                <a:pos x="584" y="319"/>
              </a:cxn>
              <a:cxn ang="0">
                <a:pos x="648" y="359"/>
              </a:cxn>
              <a:cxn ang="0">
                <a:pos x="576" y="351"/>
              </a:cxn>
              <a:cxn ang="0">
                <a:pos x="648" y="423"/>
              </a:cxn>
              <a:cxn ang="0">
                <a:pos x="544" y="375"/>
              </a:cxn>
              <a:cxn ang="0">
                <a:pos x="560" y="463"/>
              </a:cxn>
              <a:cxn ang="0">
                <a:pos x="472" y="391"/>
              </a:cxn>
              <a:cxn ang="0">
                <a:pos x="464" y="487"/>
              </a:cxn>
              <a:cxn ang="0">
                <a:pos x="408" y="391"/>
              </a:cxn>
              <a:cxn ang="0">
                <a:pos x="384" y="415"/>
              </a:cxn>
              <a:cxn ang="0">
                <a:pos x="368" y="391"/>
              </a:cxn>
              <a:cxn ang="0">
                <a:pos x="288" y="471"/>
              </a:cxn>
              <a:cxn ang="0">
                <a:pos x="304" y="399"/>
              </a:cxn>
              <a:cxn ang="0">
                <a:pos x="280" y="415"/>
              </a:cxn>
              <a:cxn ang="0">
                <a:pos x="280" y="367"/>
              </a:cxn>
              <a:cxn ang="0">
                <a:pos x="232" y="399"/>
              </a:cxn>
              <a:cxn ang="0">
                <a:pos x="240" y="359"/>
              </a:cxn>
              <a:cxn ang="0">
                <a:pos x="144" y="415"/>
              </a:cxn>
              <a:cxn ang="0">
                <a:pos x="200" y="335"/>
              </a:cxn>
              <a:cxn ang="0">
                <a:pos x="136" y="351"/>
              </a:cxn>
              <a:cxn ang="0">
                <a:pos x="176" y="311"/>
              </a:cxn>
              <a:cxn ang="0">
                <a:pos x="40" y="319"/>
              </a:cxn>
              <a:cxn ang="0">
                <a:pos x="152" y="279"/>
              </a:cxn>
              <a:cxn ang="0">
                <a:pos x="96" y="271"/>
              </a:cxn>
              <a:cxn ang="0">
                <a:pos x="168" y="247"/>
              </a:cxn>
              <a:cxn ang="0">
                <a:pos x="0" y="223"/>
              </a:cxn>
              <a:cxn ang="0">
                <a:pos x="152" y="215"/>
              </a:cxn>
              <a:cxn ang="0">
                <a:pos x="88" y="183"/>
              </a:cxn>
              <a:cxn ang="0">
                <a:pos x="208" y="183"/>
              </a:cxn>
              <a:cxn ang="0">
                <a:pos x="96" y="144"/>
              </a:cxn>
              <a:cxn ang="0">
                <a:pos x="216" y="152"/>
              </a:cxn>
              <a:cxn ang="0">
                <a:pos x="112" y="64"/>
              </a:cxn>
              <a:cxn ang="0">
                <a:pos x="256" y="128"/>
              </a:cxn>
              <a:cxn ang="0">
                <a:pos x="232" y="72"/>
              </a:cxn>
              <a:cxn ang="0">
                <a:pos x="296" y="112"/>
              </a:cxn>
              <a:cxn ang="0">
                <a:pos x="280" y="8"/>
              </a:cxn>
              <a:cxn ang="0">
                <a:pos x="280" y="0"/>
              </a:cxn>
            </a:cxnLst>
            <a:rect l="0" t="0" r="r" b="b"/>
            <a:pathLst>
              <a:path w="769" h="488">
                <a:moveTo>
                  <a:pt x="280" y="0"/>
                </a:moveTo>
                <a:lnTo>
                  <a:pt x="344" y="104"/>
                </a:lnTo>
                <a:lnTo>
                  <a:pt x="384" y="56"/>
                </a:lnTo>
                <a:lnTo>
                  <a:pt x="408" y="112"/>
                </a:lnTo>
                <a:lnTo>
                  <a:pt x="432" y="80"/>
                </a:lnTo>
                <a:lnTo>
                  <a:pt x="440" y="104"/>
                </a:lnTo>
                <a:lnTo>
                  <a:pt x="536" y="8"/>
                </a:lnTo>
                <a:lnTo>
                  <a:pt x="496" y="128"/>
                </a:lnTo>
                <a:lnTo>
                  <a:pt x="592" y="72"/>
                </a:lnTo>
                <a:lnTo>
                  <a:pt x="544" y="136"/>
                </a:lnTo>
                <a:lnTo>
                  <a:pt x="704" y="88"/>
                </a:lnTo>
                <a:lnTo>
                  <a:pt x="592" y="152"/>
                </a:lnTo>
                <a:lnTo>
                  <a:pt x="696" y="144"/>
                </a:lnTo>
                <a:lnTo>
                  <a:pt x="624" y="175"/>
                </a:lnTo>
                <a:lnTo>
                  <a:pt x="768" y="167"/>
                </a:lnTo>
                <a:lnTo>
                  <a:pt x="640" y="215"/>
                </a:lnTo>
                <a:lnTo>
                  <a:pt x="760" y="215"/>
                </a:lnTo>
                <a:lnTo>
                  <a:pt x="648" y="247"/>
                </a:lnTo>
                <a:lnTo>
                  <a:pt x="704" y="263"/>
                </a:lnTo>
                <a:lnTo>
                  <a:pt x="624" y="271"/>
                </a:lnTo>
                <a:lnTo>
                  <a:pt x="744" y="311"/>
                </a:lnTo>
                <a:lnTo>
                  <a:pt x="608" y="295"/>
                </a:lnTo>
                <a:lnTo>
                  <a:pt x="680" y="335"/>
                </a:lnTo>
                <a:lnTo>
                  <a:pt x="584" y="319"/>
                </a:lnTo>
                <a:lnTo>
                  <a:pt x="648" y="359"/>
                </a:lnTo>
                <a:lnTo>
                  <a:pt x="576" y="351"/>
                </a:lnTo>
                <a:lnTo>
                  <a:pt x="648" y="423"/>
                </a:lnTo>
                <a:lnTo>
                  <a:pt x="544" y="375"/>
                </a:lnTo>
                <a:lnTo>
                  <a:pt x="560" y="463"/>
                </a:lnTo>
                <a:lnTo>
                  <a:pt x="472" y="391"/>
                </a:lnTo>
                <a:lnTo>
                  <a:pt x="464" y="487"/>
                </a:lnTo>
                <a:lnTo>
                  <a:pt x="408" y="391"/>
                </a:lnTo>
                <a:lnTo>
                  <a:pt x="384" y="415"/>
                </a:lnTo>
                <a:lnTo>
                  <a:pt x="368" y="391"/>
                </a:lnTo>
                <a:lnTo>
                  <a:pt x="288" y="471"/>
                </a:lnTo>
                <a:lnTo>
                  <a:pt x="304" y="399"/>
                </a:lnTo>
                <a:lnTo>
                  <a:pt x="280" y="415"/>
                </a:lnTo>
                <a:lnTo>
                  <a:pt x="280" y="367"/>
                </a:lnTo>
                <a:lnTo>
                  <a:pt x="232" y="399"/>
                </a:lnTo>
                <a:lnTo>
                  <a:pt x="240" y="359"/>
                </a:lnTo>
                <a:lnTo>
                  <a:pt x="144" y="415"/>
                </a:lnTo>
                <a:lnTo>
                  <a:pt x="200" y="335"/>
                </a:lnTo>
                <a:lnTo>
                  <a:pt x="136" y="351"/>
                </a:lnTo>
                <a:lnTo>
                  <a:pt x="176" y="311"/>
                </a:lnTo>
                <a:lnTo>
                  <a:pt x="40" y="319"/>
                </a:lnTo>
                <a:lnTo>
                  <a:pt x="152" y="279"/>
                </a:lnTo>
                <a:lnTo>
                  <a:pt x="96" y="271"/>
                </a:lnTo>
                <a:lnTo>
                  <a:pt x="168" y="247"/>
                </a:lnTo>
                <a:lnTo>
                  <a:pt x="0" y="223"/>
                </a:lnTo>
                <a:lnTo>
                  <a:pt x="152" y="215"/>
                </a:lnTo>
                <a:lnTo>
                  <a:pt x="88" y="183"/>
                </a:lnTo>
                <a:lnTo>
                  <a:pt x="208" y="183"/>
                </a:lnTo>
                <a:lnTo>
                  <a:pt x="96" y="144"/>
                </a:lnTo>
                <a:lnTo>
                  <a:pt x="216" y="152"/>
                </a:lnTo>
                <a:lnTo>
                  <a:pt x="112" y="64"/>
                </a:lnTo>
                <a:lnTo>
                  <a:pt x="256" y="128"/>
                </a:lnTo>
                <a:lnTo>
                  <a:pt x="232" y="72"/>
                </a:lnTo>
                <a:lnTo>
                  <a:pt x="296" y="112"/>
                </a:lnTo>
                <a:lnTo>
                  <a:pt x="280" y="8"/>
                </a:lnTo>
                <a:lnTo>
                  <a:pt x="280" y="0"/>
                </a:lnTo>
              </a:path>
            </a:pathLst>
          </a:custGeom>
          <a:gradFill rotWithShape="0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34925" cap="flat" cmpd="dbl">
            <a:solidFill>
              <a:srgbClr val="7030A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1837">
              <a:latin typeface="Arial" charset="0"/>
              <a:ea typeface="楷体" pitchFamily="2" charset="-122"/>
            </a:endParaRPr>
          </a:p>
        </p:txBody>
      </p:sp>
      <p:sp>
        <p:nvSpPr>
          <p:cNvPr id="21" name="Freeform 19">
            <a:extLst>
              <a:ext uri="{FF2B5EF4-FFF2-40B4-BE49-F238E27FC236}">
                <a16:creationId xmlns="" xmlns:a16="http://schemas.microsoft.com/office/drawing/2014/main" id="{62995E34-B0E5-6D0B-94BA-842C40E56206}"/>
              </a:ext>
            </a:extLst>
          </p:cNvPr>
          <p:cNvSpPr>
            <a:spLocks/>
          </p:cNvSpPr>
          <p:nvPr/>
        </p:nvSpPr>
        <p:spPr bwMode="blackWhite">
          <a:xfrm>
            <a:off x="6296512" y="5735559"/>
            <a:ext cx="1599458" cy="910028"/>
          </a:xfrm>
          <a:custGeom>
            <a:avLst/>
            <a:gdLst/>
            <a:ahLst/>
            <a:cxnLst>
              <a:cxn ang="0">
                <a:pos x="280" y="0"/>
              </a:cxn>
              <a:cxn ang="0">
                <a:pos x="344" y="104"/>
              </a:cxn>
              <a:cxn ang="0">
                <a:pos x="384" y="56"/>
              </a:cxn>
              <a:cxn ang="0">
                <a:pos x="408" y="112"/>
              </a:cxn>
              <a:cxn ang="0">
                <a:pos x="432" y="80"/>
              </a:cxn>
              <a:cxn ang="0">
                <a:pos x="440" y="104"/>
              </a:cxn>
              <a:cxn ang="0">
                <a:pos x="536" y="8"/>
              </a:cxn>
              <a:cxn ang="0">
                <a:pos x="496" y="128"/>
              </a:cxn>
              <a:cxn ang="0">
                <a:pos x="592" y="72"/>
              </a:cxn>
              <a:cxn ang="0">
                <a:pos x="544" y="136"/>
              </a:cxn>
              <a:cxn ang="0">
                <a:pos x="704" y="88"/>
              </a:cxn>
              <a:cxn ang="0">
                <a:pos x="592" y="152"/>
              </a:cxn>
              <a:cxn ang="0">
                <a:pos x="696" y="144"/>
              </a:cxn>
              <a:cxn ang="0">
                <a:pos x="624" y="175"/>
              </a:cxn>
              <a:cxn ang="0">
                <a:pos x="768" y="167"/>
              </a:cxn>
              <a:cxn ang="0">
                <a:pos x="640" y="215"/>
              </a:cxn>
              <a:cxn ang="0">
                <a:pos x="760" y="215"/>
              </a:cxn>
              <a:cxn ang="0">
                <a:pos x="648" y="247"/>
              </a:cxn>
              <a:cxn ang="0">
                <a:pos x="704" y="263"/>
              </a:cxn>
              <a:cxn ang="0">
                <a:pos x="624" y="271"/>
              </a:cxn>
              <a:cxn ang="0">
                <a:pos x="744" y="311"/>
              </a:cxn>
              <a:cxn ang="0">
                <a:pos x="608" y="295"/>
              </a:cxn>
              <a:cxn ang="0">
                <a:pos x="680" y="335"/>
              </a:cxn>
              <a:cxn ang="0">
                <a:pos x="584" y="319"/>
              </a:cxn>
              <a:cxn ang="0">
                <a:pos x="648" y="359"/>
              </a:cxn>
              <a:cxn ang="0">
                <a:pos x="576" y="351"/>
              </a:cxn>
              <a:cxn ang="0">
                <a:pos x="648" y="423"/>
              </a:cxn>
              <a:cxn ang="0">
                <a:pos x="544" y="375"/>
              </a:cxn>
              <a:cxn ang="0">
                <a:pos x="560" y="463"/>
              </a:cxn>
              <a:cxn ang="0">
                <a:pos x="472" y="391"/>
              </a:cxn>
              <a:cxn ang="0">
                <a:pos x="464" y="487"/>
              </a:cxn>
              <a:cxn ang="0">
                <a:pos x="408" y="391"/>
              </a:cxn>
              <a:cxn ang="0">
                <a:pos x="384" y="415"/>
              </a:cxn>
              <a:cxn ang="0">
                <a:pos x="368" y="391"/>
              </a:cxn>
              <a:cxn ang="0">
                <a:pos x="288" y="471"/>
              </a:cxn>
              <a:cxn ang="0">
                <a:pos x="304" y="399"/>
              </a:cxn>
              <a:cxn ang="0">
                <a:pos x="280" y="415"/>
              </a:cxn>
              <a:cxn ang="0">
                <a:pos x="280" y="367"/>
              </a:cxn>
              <a:cxn ang="0">
                <a:pos x="232" y="399"/>
              </a:cxn>
              <a:cxn ang="0">
                <a:pos x="240" y="359"/>
              </a:cxn>
              <a:cxn ang="0">
                <a:pos x="144" y="415"/>
              </a:cxn>
              <a:cxn ang="0">
                <a:pos x="200" y="335"/>
              </a:cxn>
              <a:cxn ang="0">
                <a:pos x="136" y="351"/>
              </a:cxn>
              <a:cxn ang="0">
                <a:pos x="176" y="311"/>
              </a:cxn>
              <a:cxn ang="0">
                <a:pos x="40" y="319"/>
              </a:cxn>
              <a:cxn ang="0">
                <a:pos x="152" y="279"/>
              </a:cxn>
              <a:cxn ang="0">
                <a:pos x="96" y="271"/>
              </a:cxn>
              <a:cxn ang="0">
                <a:pos x="168" y="247"/>
              </a:cxn>
              <a:cxn ang="0">
                <a:pos x="0" y="223"/>
              </a:cxn>
              <a:cxn ang="0">
                <a:pos x="152" y="215"/>
              </a:cxn>
              <a:cxn ang="0">
                <a:pos x="88" y="183"/>
              </a:cxn>
              <a:cxn ang="0">
                <a:pos x="208" y="183"/>
              </a:cxn>
              <a:cxn ang="0">
                <a:pos x="96" y="144"/>
              </a:cxn>
              <a:cxn ang="0">
                <a:pos x="216" y="152"/>
              </a:cxn>
              <a:cxn ang="0">
                <a:pos x="112" y="64"/>
              </a:cxn>
              <a:cxn ang="0">
                <a:pos x="256" y="128"/>
              </a:cxn>
              <a:cxn ang="0">
                <a:pos x="232" y="72"/>
              </a:cxn>
              <a:cxn ang="0">
                <a:pos x="296" y="112"/>
              </a:cxn>
              <a:cxn ang="0">
                <a:pos x="280" y="8"/>
              </a:cxn>
              <a:cxn ang="0">
                <a:pos x="280" y="0"/>
              </a:cxn>
            </a:cxnLst>
            <a:rect l="0" t="0" r="r" b="b"/>
            <a:pathLst>
              <a:path w="769" h="488">
                <a:moveTo>
                  <a:pt x="280" y="0"/>
                </a:moveTo>
                <a:lnTo>
                  <a:pt x="344" y="104"/>
                </a:lnTo>
                <a:lnTo>
                  <a:pt x="384" y="56"/>
                </a:lnTo>
                <a:lnTo>
                  <a:pt x="408" y="112"/>
                </a:lnTo>
                <a:lnTo>
                  <a:pt x="432" y="80"/>
                </a:lnTo>
                <a:lnTo>
                  <a:pt x="440" y="104"/>
                </a:lnTo>
                <a:lnTo>
                  <a:pt x="536" y="8"/>
                </a:lnTo>
                <a:lnTo>
                  <a:pt x="496" y="128"/>
                </a:lnTo>
                <a:lnTo>
                  <a:pt x="592" y="72"/>
                </a:lnTo>
                <a:lnTo>
                  <a:pt x="544" y="136"/>
                </a:lnTo>
                <a:lnTo>
                  <a:pt x="704" y="88"/>
                </a:lnTo>
                <a:lnTo>
                  <a:pt x="592" y="152"/>
                </a:lnTo>
                <a:lnTo>
                  <a:pt x="696" y="144"/>
                </a:lnTo>
                <a:lnTo>
                  <a:pt x="624" y="175"/>
                </a:lnTo>
                <a:lnTo>
                  <a:pt x="768" y="167"/>
                </a:lnTo>
                <a:lnTo>
                  <a:pt x="640" y="215"/>
                </a:lnTo>
                <a:lnTo>
                  <a:pt x="760" y="215"/>
                </a:lnTo>
                <a:lnTo>
                  <a:pt x="648" y="247"/>
                </a:lnTo>
                <a:lnTo>
                  <a:pt x="704" y="263"/>
                </a:lnTo>
                <a:lnTo>
                  <a:pt x="624" y="271"/>
                </a:lnTo>
                <a:lnTo>
                  <a:pt x="744" y="311"/>
                </a:lnTo>
                <a:lnTo>
                  <a:pt x="608" y="295"/>
                </a:lnTo>
                <a:lnTo>
                  <a:pt x="680" y="335"/>
                </a:lnTo>
                <a:lnTo>
                  <a:pt x="584" y="319"/>
                </a:lnTo>
                <a:lnTo>
                  <a:pt x="648" y="359"/>
                </a:lnTo>
                <a:lnTo>
                  <a:pt x="576" y="351"/>
                </a:lnTo>
                <a:lnTo>
                  <a:pt x="648" y="423"/>
                </a:lnTo>
                <a:lnTo>
                  <a:pt x="544" y="375"/>
                </a:lnTo>
                <a:lnTo>
                  <a:pt x="560" y="463"/>
                </a:lnTo>
                <a:lnTo>
                  <a:pt x="472" y="391"/>
                </a:lnTo>
                <a:lnTo>
                  <a:pt x="464" y="487"/>
                </a:lnTo>
                <a:lnTo>
                  <a:pt x="408" y="391"/>
                </a:lnTo>
                <a:lnTo>
                  <a:pt x="384" y="415"/>
                </a:lnTo>
                <a:lnTo>
                  <a:pt x="368" y="391"/>
                </a:lnTo>
                <a:lnTo>
                  <a:pt x="288" y="471"/>
                </a:lnTo>
                <a:lnTo>
                  <a:pt x="304" y="399"/>
                </a:lnTo>
                <a:lnTo>
                  <a:pt x="280" y="415"/>
                </a:lnTo>
                <a:lnTo>
                  <a:pt x="280" y="367"/>
                </a:lnTo>
                <a:lnTo>
                  <a:pt x="232" y="399"/>
                </a:lnTo>
                <a:lnTo>
                  <a:pt x="240" y="359"/>
                </a:lnTo>
                <a:lnTo>
                  <a:pt x="144" y="415"/>
                </a:lnTo>
                <a:lnTo>
                  <a:pt x="200" y="335"/>
                </a:lnTo>
                <a:lnTo>
                  <a:pt x="136" y="351"/>
                </a:lnTo>
                <a:lnTo>
                  <a:pt x="176" y="311"/>
                </a:lnTo>
                <a:lnTo>
                  <a:pt x="40" y="319"/>
                </a:lnTo>
                <a:lnTo>
                  <a:pt x="152" y="279"/>
                </a:lnTo>
                <a:lnTo>
                  <a:pt x="96" y="271"/>
                </a:lnTo>
                <a:lnTo>
                  <a:pt x="168" y="247"/>
                </a:lnTo>
                <a:lnTo>
                  <a:pt x="0" y="223"/>
                </a:lnTo>
                <a:lnTo>
                  <a:pt x="152" y="215"/>
                </a:lnTo>
                <a:lnTo>
                  <a:pt x="88" y="183"/>
                </a:lnTo>
                <a:lnTo>
                  <a:pt x="208" y="183"/>
                </a:lnTo>
                <a:lnTo>
                  <a:pt x="96" y="144"/>
                </a:lnTo>
                <a:lnTo>
                  <a:pt x="216" y="152"/>
                </a:lnTo>
                <a:lnTo>
                  <a:pt x="112" y="64"/>
                </a:lnTo>
                <a:lnTo>
                  <a:pt x="256" y="128"/>
                </a:lnTo>
                <a:lnTo>
                  <a:pt x="232" y="72"/>
                </a:lnTo>
                <a:lnTo>
                  <a:pt x="296" y="112"/>
                </a:lnTo>
                <a:lnTo>
                  <a:pt x="280" y="8"/>
                </a:lnTo>
                <a:lnTo>
                  <a:pt x="280" y="0"/>
                </a:lnTo>
              </a:path>
            </a:pathLst>
          </a:custGeom>
          <a:gradFill rotWithShape="0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34925" cap="flat" cmpd="dbl">
            <a:solidFill>
              <a:srgbClr val="7030A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1837">
              <a:latin typeface="Arial" charset="0"/>
              <a:ea typeface="楷体" pitchFamily="2" charset="-122"/>
            </a:endParaRPr>
          </a:p>
        </p:txBody>
      </p:sp>
      <p:sp>
        <p:nvSpPr>
          <p:cNvPr id="24" name="矩形: 圆角 64">
            <a:extLst>
              <a:ext uri="{FF2B5EF4-FFF2-40B4-BE49-F238E27FC236}">
                <a16:creationId xmlns="" xmlns:a16="http://schemas.microsoft.com/office/drawing/2014/main" id="{F1BDA93F-3906-DBA3-37F0-F8985ADA2DA6}"/>
              </a:ext>
            </a:extLst>
          </p:cNvPr>
          <p:cNvSpPr/>
          <p:nvPr/>
        </p:nvSpPr>
        <p:spPr>
          <a:xfrm>
            <a:off x="3116087" y="6074842"/>
            <a:ext cx="1087088" cy="28222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1600" i="1" dirty="0"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尼哥拉党</a:t>
            </a:r>
          </a:p>
        </p:txBody>
      </p:sp>
      <p:sp>
        <p:nvSpPr>
          <p:cNvPr id="25" name="矩形: 圆角 64">
            <a:extLst>
              <a:ext uri="{FF2B5EF4-FFF2-40B4-BE49-F238E27FC236}">
                <a16:creationId xmlns="" xmlns:a16="http://schemas.microsoft.com/office/drawing/2014/main" id="{0C10568D-3055-4CCB-C32F-2413F9C634E1}"/>
              </a:ext>
            </a:extLst>
          </p:cNvPr>
          <p:cNvSpPr/>
          <p:nvPr/>
        </p:nvSpPr>
        <p:spPr>
          <a:xfrm>
            <a:off x="4834392" y="6074842"/>
            <a:ext cx="1087088" cy="28222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1600" i="1" dirty="0"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巴兰贪婪</a:t>
            </a:r>
          </a:p>
        </p:txBody>
      </p:sp>
      <p:sp>
        <p:nvSpPr>
          <p:cNvPr id="26" name="矩形: 圆角 64">
            <a:extLst>
              <a:ext uri="{FF2B5EF4-FFF2-40B4-BE49-F238E27FC236}">
                <a16:creationId xmlns="" xmlns:a16="http://schemas.microsoft.com/office/drawing/2014/main" id="{D5E3F98A-9F6D-BC9F-306B-73D7993CFA12}"/>
              </a:ext>
            </a:extLst>
          </p:cNvPr>
          <p:cNvSpPr/>
          <p:nvPr/>
        </p:nvSpPr>
        <p:spPr>
          <a:xfrm>
            <a:off x="6365181" y="6074841"/>
            <a:ext cx="1462120" cy="28222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1600" i="1" dirty="0"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耶洗别淫乱</a:t>
            </a:r>
          </a:p>
        </p:txBody>
      </p:sp>
    </p:spTree>
    <p:extLst>
      <p:ext uri="{BB962C8B-B14F-4D97-AF65-F5344CB8AC3E}">
        <p14:creationId xmlns:p14="http://schemas.microsoft.com/office/powerpoint/2010/main" val="1352425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8032666" y="3902753"/>
            <a:ext cx="4064740" cy="2028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1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彼后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2:15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「他们离弃正路，就走差了，随从比珥之子巴兰的路。巴兰就是那贪爱不义之工价的先知。」</a:t>
            </a:r>
            <a:endParaRPr kumimoji="1" lang="en-US" altLang="zh-CN" sz="21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启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2:14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「有人服从了巴兰的教训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将绊脚石放在以色列人面前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5183B2-8FF5-60ED-745A-0276C2EAE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18" y="2472245"/>
            <a:ext cx="3991035" cy="191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48F435-B41F-620C-E03E-2BC46591C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18" y="4469110"/>
            <a:ext cx="3938618" cy="1304788"/>
          </a:xfrm>
          <a:prstGeom prst="rect">
            <a:avLst/>
          </a:prstGeom>
        </p:spPr>
      </p:pic>
      <p:pic>
        <p:nvPicPr>
          <p:cNvPr id="4098" name="Picture 2" descr="贪财先知巴兰图片- 搜狗图片搜索">
            <a:extLst>
              <a:ext uri="{FF2B5EF4-FFF2-40B4-BE49-F238E27FC236}">
                <a16:creationId xmlns="" xmlns:a16="http://schemas.microsoft.com/office/drawing/2014/main" id="{3F2F7D95-C886-0F75-1C37-7E1CED7E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54" y="1810073"/>
            <a:ext cx="4264990" cy="2659037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巴兰故事的启迪和鉴戒_旷野呼声基督教网站">
            <a:extLst>
              <a:ext uri="{FF2B5EF4-FFF2-40B4-BE49-F238E27FC236}">
                <a16:creationId xmlns="" xmlns:a16="http://schemas.microsoft.com/office/drawing/2014/main" id="{FE81F175-4FD1-9C38-B262-12039DB6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34" y="3475551"/>
            <a:ext cx="1155700" cy="1441450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圆角 21">
            <a:extLst>
              <a:ext uri="{FF2B5EF4-FFF2-40B4-BE49-F238E27FC236}">
                <a16:creationId xmlns="" xmlns:a16="http://schemas.microsoft.com/office/drawing/2014/main" id="{9EF34174-C025-FA5F-4DD3-60348EBD6648}"/>
              </a:ext>
            </a:extLst>
          </p:cNvPr>
          <p:cNvSpPr/>
          <p:nvPr/>
        </p:nvSpPr>
        <p:spPr>
          <a:xfrm>
            <a:off x="7313691" y="3420353"/>
            <a:ext cx="2999307" cy="41068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巴兰看见金银不顾身家性命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CC0637E5-9070-3D9F-7331-6DB837DA9ABB}"/>
              </a:ext>
            </a:extLst>
          </p:cNvPr>
          <p:cNvSpPr txBox="1"/>
          <p:nvPr/>
        </p:nvSpPr>
        <p:spPr>
          <a:xfrm>
            <a:off x="220718" y="194108"/>
            <a:ext cx="340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0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七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资源收买的危险</a:t>
            </a:r>
          </a:p>
        </p:txBody>
      </p:sp>
    </p:spTree>
    <p:extLst>
      <p:ext uri="{BB962C8B-B14F-4D97-AF65-F5344CB8AC3E}">
        <p14:creationId xmlns:p14="http://schemas.microsoft.com/office/powerpoint/2010/main" val="4094826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7542F480-D856-7DAD-2034-BA0759D41479}"/>
              </a:ext>
            </a:extLst>
          </p:cNvPr>
          <p:cNvSpPr/>
          <p:nvPr/>
        </p:nvSpPr>
        <p:spPr>
          <a:xfrm>
            <a:off x="1307297" y="247345"/>
            <a:ext cx="5301451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32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杰夫通谕对家庭</a:t>
            </a:r>
            <a:r>
              <a:rPr kumimoji="1" lang="en-US" altLang="zh-CN" sz="48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8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32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八、自招祸患的危险</a:t>
            </a:r>
          </a:p>
        </p:txBody>
      </p:sp>
    </p:spTree>
    <p:extLst>
      <p:ext uri="{BB962C8B-B14F-4D97-AF65-F5344CB8AC3E}">
        <p14:creationId xmlns:p14="http://schemas.microsoft.com/office/powerpoint/2010/main" val="2525367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48F1E37-EEA0-46BC-864A-21C3D50BB3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343" y="17413"/>
            <a:ext cx="11495314" cy="682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879BFEF-903F-4CBB-810E-74CC837B2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1859" y="1306287"/>
            <a:ext cx="5197667" cy="2963212"/>
          </a:xfrm>
          <a:prstGeom prst="ellipse">
            <a:avLst/>
          </a:prstGeom>
          <a:ln w="5715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806553D2-942E-4301-8CA9-3986F49B8DDD}"/>
              </a:ext>
            </a:extLst>
          </p:cNvPr>
          <p:cNvSpPr/>
          <p:nvPr/>
        </p:nvSpPr>
        <p:spPr>
          <a:xfrm>
            <a:off x="1950720" y="5939909"/>
            <a:ext cx="9588137" cy="676520"/>
          </a:xfrm>
          <a:prstGeom prst="rect">
            <a:avLst/>
          </a:prstGeom>
          <a:solidFill>
            <a:schemeClr val="tx1"/>
          </a:solidFill>
          <a:ln w="76200" cmpd="thickThin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非人力掌控天然大潮吞噬性命，非血气的灵界陷害更难提防</a:t>
            </a:r>
            <a:endParaRPr lang="zh-CN" altLang="en-US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创艺简魏碑" pitchFamily="2" charset="-122"/>
            </a:endParaRPr>
          </a:p>
        </p:txBody>
      </p:sp>
      <p:sp>
        <p:nvSpPr>
          <p:cNvPr id="8" name="对话气泡: 矩形 7">
            <a:extLst>
              <a:ext uri="{FF2B5EF4-FFF2-40B4-BE49-F238E27FC236}">
                <a16:creationId xmlns="" xmlns:a16="http://schemas.microsoft.com/office/drawing/2014/main" id="{CD15F432-8F7B-4433-B3C8-86AC53CE9C33}"/>
              </a:ext>
            </a:extLst>
          </p:cNvPr>
          <p:cNvSpPr/>
          <p:nvPr/>
        </p:nvSpPr>
        <p:spPr>
          <a:xfrm>
            <a:off x="6096001" y="2944160"/>
            <a:ext cx="2063930" cy="338971"/>
          </a:xfrm>
          <a:prstGeom prst="wedgeRectCallout">
            <a:avLst>
              <a:gd name="adj1" fmla="val -41083"/>
              <a:gd name="adj2" fmla="val -128369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错失逃命永远遗憾</a:t>
            </a:r>
          </a:p>
        </p:txBody>
      </p:sp>
    </p:spTree>
    <p:extLst>
      <p:ext uri="{BB962C8B-B14F-4D97-AF65-F5344CB8AC3E}">
        <p14:creationId xmlns:p14="http://schemas.microsoft.com/office/powerpoint/2010/main" val="1991868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9083813" y="2356333"/>
            <a:ext cx="2972260" cy="2632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结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18:31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「你们要将所犯的一切罪过尽行抛弃，自作一个新心和新灵。以色列家啊，你们何必死亡呢？」</a:t>
            </a:r>
          </a:p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结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33:11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「以色列家啊，你们转回、转回吧！离开恶道，何必死亡呢？」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E3769894-12D8-A18E-B3A6-43454D185A45}"/>
              </a:ext>
            </a:extLst>
          </p:cNvPr>
          <p:cNvSpPr txBox="1">
            <a:spLocks/>
          </p:cNvSpPr>
          <p:nvPr/>
        </p:nvSpPr>
        <p:spPr>
          <a:xfrm>
            <a:off x="252356" y="144585"/>
            <a:ext cx="3622060" cy="42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八、自招祸患的危险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32EB11-2530-2114-F06A-02363EC9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4" y="1018299"/>
            <a:ext cx="8766602" cy="4912949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03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教会建造PPT背景00２">
            <a:extLst>
              <a:ext uri="{FF2B5EF4-FFF2-40B4-BE49-F238E27FC236}">
                <a16:creationId xmlns="" xmlns:a16="http://schemas.microsoft.com/office/drawing/2014/main" id="{C5431FDB-17D0-6A23-838A-C29EC295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FE57A3A-D111-6607-694B-539867D2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9" y="1313793"/>
            <a:ext cx="6229686" cy="24489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11A46B4-2CB9-606D-1B6A-6E21313F3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46" y="3602182"/>
            <a:ext cx="6241419" cy="23648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13F53F6-7ED7-4CC1-D9DC-11A27E9ECA33}"/>
              </a:ext>
            </a:extLst>
          </p:cNvPr>
          <p:cNvSpPr/>
          <p:nvPr/>
        </p:nvSpPr>
        <p:spPr>
          <a:xfrm>
            <a:off x="328051" y="1671145"/>
            <a:ext cx="1132887" cy="320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F884470-EEBA-3AF5-D549-1726772DF1E9}"/>
              </a:ext>
            </a:extLst>
          </p:cNvPr>
          <p:cNvSpPr/>
          <p:nvPr/>
        </p:nvSpPr>
        <p:spPr>
          <a:xfrm>
            <a:off x="4579486" y="3289738"/>
            <a:ext cx="1180183" cy="3124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46486C5-4A37-B88F-8856-3AB51BC56D3C}"/>
              </a:ext>
            </a:extLst>
          </p:cNvPr>
          <p:cNvSpPr/>
          <p:nvPr/>
        </p:nvSpPr>
        <p:spPr>
          <a:xfrm>
            <a:off x="447804" y="3762704"/>
            <a:ext cx="2106859" cy="3339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D50312E-FC17-F4E2-275A-64C2960A6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7737" y="1412057"/>
            <a:ext cx="2068711" cy="2702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D245469F-F897-9345-722F-B0C83E5FF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486" y="2131019"/>
            <a:ext cx="2391979" cy="2126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0B33D7B-78DD-F353-E925-C4B1060249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7737" y="4413772"/>
            <a:ext cx="3991035" cy="1811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AutoShape 10">
            <a:extLst>
              <a:ext uri="{FF2B5EF4-FFF2-40B4-BE49-F238E27FC236}">
                <a16:creationId xmlns="" xmlns:a16="http://schemas.microsoft.com/office/drawing/2014/main" id="{17AE03C5-43BC-4725-D939-E22D5E647E93}"/>
              </a:ext>
            </a:extLst>
          </p:cNvPr>
          <p:cNvSpPr>
            <a:spLocks noChangeArrowheads="1"/>
          </p:cNvSpPr>
          <p:nvPr/>
        </p:nvSpPr>
        <p:spPr bwMode="auto">
          <a:xfrm rot="13486580" flipV="1">
            <a:off x="10398641" y="4000697"/>
            <a:ext cx="555005" cy="1647021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AutoShape 10">
            <a:extLst>
              <a:ext uri="{FF2B5EF4-FFF2-40B4-BE49-F238E27FC236}">
                <a16:creationId xmlns="" xmlns:a16="http://schemas.microsoft.com/office/drawing/2014/main" id="{A9BE0E7D-B5BF-E180-3A54-C10E0ADD23ED}"/>
              </a:ext>
            </a:extLst>
          </p:cNvPr>
          <p:cNvSpPr>
            <a:spLocks noChangeArrowheads="1"/>
          </p:cNvSpPr>
          <p:nvPr/>
        </p:nvSpPr>
        <p:spPr bwMode="auto">
          <a:xfrm rot="14608898" flipH="1" flipV="1">
            <a:off x="5977140" y="1988530"/>
            <a:ext cx="469482" cy="1701263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06715CB4-C38F-9EB3-D59C-EFCA74D442F5}"/>
              </a:ext>
            </a:extLst>
          </p:cNvPr>
          <p:cNvSpPr/>
          <p:nvPr/>
        </p:nvSpPr>
        <p:spPr>
          <a:xfrm>
            <a:off x="7592092" y="3602182"/>
            <a:ext cx="993163" cy="2530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77B6B5DE-EC39-CB36-E726-FB601017FC24}"/>
              </a:ext>
            </a:extLst>
          </p:cNvPr>
          <p:cNvSpPr/>
          <p:nvPr/>
        </p:nvSpPr>
        <p:spPr>
          <a:xfrm>
            <a:off x="9148242" y="3922804"/>
            <a:ext cx="1501760" cy="25306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40C13EBB-5B7C-FCA1-8FA3-D3151C03F6B1}"/>
              </a:ext>
            </a:extLst>
          </p:cNvPr>
          <p:cNvSpPr/>
          <p:nvPr/>
        </p:nvSpPr>
        <p:spPr>
          <a:xfrm>
            <a:off x="200679" y="657086"/>
            <a:ext cx="8500261" cy="594449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杰夫</a:t>
            </a:r>
            <a:r>
              <a:rPr lang="en-US" altLang="zh-CN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《</a:t>
            </a:r>
            <a:r>
              <a:rPr lang="zh-CN" altLang="en-US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通谕</a:t>
            </a:r>
            <a:r>
              <a:rPr lang="en-US" altLang="zh-CN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》</a:t>
            </a:r>
            <a:r>
              <a:rPr lang="zh-CN" altLang="en-US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国领袖！省市区领袖！我们一概拒绝！</a:t>
            </a:r>
            <a:endParaRPr lang="zh-CN" altLang="en-US" sz="2400" i="1" dirty="0">
              <a:solidFill>
                <a:schemeClr val="bg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A590DA50-5661-E32B-1080-4732E15A5316}"/>
              </a:ext>
            </a:extLst>
          </p:cNvPr>
          <p:cNvSpPr/>
          <p:nvPr/>
        </p:nvSpPr>
        <p:spPr>
          <a:xfrm>
            <a:off x="6241699" y="2763153"/>
            <a:ext cx="1198039" cy="2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20.21</a:t>
            </a:r>
            <a:r>
              <a:rPr lang="zh-CN" altLang="en-US" sz="2000" dirty="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</a:t>
            </a:r>
            <a:endParaRPr lang="zh-CN" altLang="en-US" sz="2400" dirty="0">
              <a:solidFill>
                <a:schemeClr val="tx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158B1877-7ADB-A88E-0589-677A7E210A5B}"/>
              </a:ext>
            </a:extLst>
          </p:cNvPr>
          <p:cNvSpPr/>
          <p:nvPr/>
        </p:nvSpPr>
        <p:spPr>
          <a:xfrm>
            <a:off x="1799991" y="3289738"/>
            <a:ext cx="2417584" cy="3124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1215F916-FA7E-E8F6-63A7-F45B1D33AA59}"/>
              </a:ext>
            </a:extLst>
          </p:cNvPr>
          <p:cNvSpPr txBox="1"/>
          <p:nvPr/>
        </p:nvSpPr>
        <p:spPr>
          <a:xfrm>
            <a:off x="0" y="231757"/>
            <a:ext cx="95889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约叁</a:t>
            </a:r>
            <a:r>
              <a:rPr lang="en-US" altLang="zh-CN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1:9</a:t>
            </a:r>
            <a:r>
              <a:rPr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「在教会中好为首的丢特腓</a:t>
            </a:r>
            <a:r>
              <a:rPr lang="en-US" altLang="zh-CN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6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」启2:6「恨恶尼哥拉一党人的行为，这也是我所恨恶的。」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C6614F93-5C11-6246-6845-E7CD76AEC354}"/>
              </a:ext>
            </a:extLst>
          </p:cNvPr>
          <p:cNvSpPr/>
          <p:nvPr/>
        </p:nvSpPr>
        <p:spPr>
          <a:xfrm>
            <a:off x="10077123" y="3615819"/>
            <a:ext cx="1198039" cy="2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232</a:t>
            </a:r>
            <a:r>
              <a:rPr lang="zh-CN" altLang="en-US" sz="2000" dirty="0">
                <a:solidFill>
                  <a:srgbClr val="FFFF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</a:t>
            </a:r>
            <a:endParaRPr lang="zh-CN" altLang="en-US" sz="2400" dirty="0">
              <a:solidFill>
                <a:srgbClr val="FFFF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B7BB0AB-D804-EACE-8614-C402E8CB762B}"/>
              </a:ext>
            </a:extLst>
          </p:cNvPr>
          <p:cNvSpPr/>
          <p:nvPr/>
        </p:nvSpPr>
        <p:spPr>
          <a:xfrm>
            <a:off x="1955353" y="5319536"/>
            <a:ext cx="3863549" cy="3339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81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九、福源断根的危险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49022D1-1744-40EF-DA66-7CFA3818F5B1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313431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490262" y="2631128"/>
            <a:ext cx="5522177" cy="2801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诗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145:4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</a:t>
            </a:r>
            <a:r>
              <a:rPr kumimoji="1" lang="zh-CN" altLang="en-US" sz="20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这代要对那代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颂赞你的作为，也要传扬你的大能。」</a:t>
            </a:r>
            <a:endParaRPr kumimoji="1"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诗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133:2.3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「这好比那贵重的油</a:t>
            </a:r>
            <a:r>
              <a:rPr kumimoji="1" lang="zh-CN" altLang="en-US" sz="20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浇在亚伦的头上，流到胡须，又流到他的衣襟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。又好比黑门的甘露降在锡安山，因为在那里有耶和华所命定的福，就是永远的生命。」</a:t>
            </a:r>
            <a:endParaRPr kumimoji="1"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撒上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15:28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「今日耶和华</a:t>
            </a:r>
            <a:r>
              <a:rPr kumimoji="1" lang="zh-CN" altLang="en-US" sz="2000" b="1" u="sng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使以色列国与你断绝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，将这国赐与比你更好的人。」</a:t>
            </a:r>
          </a:p>
        </p:txBody>
      </p:sp>
      <p:pic>
        <p:nvPicPr>
          <p:cNvPr id="5" name="图片 4" descr="散点图&#10;&#10;中度可信度描述已自动生成">
            <a:extLst>
              <a:ext uri="{FF2B5EF4-FFF2-40B4-BE49-F238E27FC236}">
                <a16:creationId xmlns="" xmlns:a16="http://schemas.microsoft.com/office/drawing/2014/main" id="{EF270FE0-8369-3902-0701-772CD9D1DD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14" y="4947605"/>
            <a:ext cx="6394148" cy="1664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7380580-FB7E-39FD-DC22-870363781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80" y="1910395"/>
            <a:ext cx="3948373" cy="30372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F6001E3F-5F3F-186B-F68A-6F4A690D4DBD}"/>
              </a:ext>
            </a:extLst>
          </p:cNvPr>
          <p:cNvSpPr txBox="1">
            <a:spLocks/>
          </p:cNvSpPr>
          <p:nvPr/>
        </p:nvSpPr>
        <p:spPr>
          <a:xfrm>
            <a:off x="3336438" y="4031738"/>
            <a:ext cx="2776193" cy="848090"/>
          </a:xfrm>
          <a:prstGeom prst="rect">
            <a:avLst/>
          </a:prstGeom>
          <a:solidFill>
            <a:schemeClr val="tx1"/>
          </a:solidFill>
          <a:ln w="38100">
            <a:solidFill>
              <a:srgbClr val="FFC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去掉树根树干，必毁坏无疑，去掉信仰真道与教会根基，今生永世走向败坏。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="" xmlns:a16="http://schemas.microsoft.com/office/drawing/2014/main" id="{F8ADB6DD-0736-A8EA-1B72-61DAE94EAFDE}"/>
              </a:ext>
            </a:extLst>
          </p:cNvPr>
          <p:cNvSpPr txBox="1">
            <a:spLocks/>
          </p:cNvSpPr>
          <p:nvPr/>
        </p:nvSpPr>
        <p:spPr>
          <a:xfrm>
            <a:off x="252356" y="144585"/>
            <a:ext cx="3622060" cy="4210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九、福源断根的危险</a:t>
            </a:r>
          </a:p>
        </p:txBody>
      </p:sp>
    </p:spTree>
    <p:extLst>
      <p:ext uri="{BB962C8B-B14F-4D97-AF65-F5344CB8AC3E}">
        <p14:creationId xmlns:p14="http://schemas.microsoft.com/office/powerpoint/2010/main" val="3460734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1873817" y="791417"/>
            <a:ext cx="5986913" cy="91225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kumimoji="1" sz="2400" b="1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         </a:t>
            </a:r>
            <a:r>
              <a:rPr lang="zh-CN" altLang="en-US" sz="1800" dirty="0">
                <a:solidFill>
                  <a:srgbClr val="FFFF00"/>
                </a:solidFill>
              </a:rPr>
              <a:t>诗</a:t>
            </a:r>
            <a:r>
              <a:rPr lang="en-US" altLang="zh-CN" sz="1800" dirty="0">
                <a:solidFill>
                  <a:srgbClr val="FFFF00"/>
                </a:solidFill>
              </a:rPr>
              <a:t>18:34</a:t>
            </a:r>
            <a:r>
              <a:rPr lang="zh-CN" altLang="en-US" sz="1800" dirty="0">
                <a:solidFill>
                  <a:srgbClr val="FFFF00"/>
                </a:solidFill>
              </a:rPr>
              <a:t>「他教导我的手能以争战</a:t>
            </a:r>
            <a:r>
              <a:rPr lang="en-US" altLang="zh-CN" sz="1800" dirty="0">
                <a:solidFill>
                  <a:srgbClr val="FFFF00"/>
                </a:solidFill>
              </a:rPr>
              <a:t>……</a:t>
            </a:r>
            <a:r>
              <a:rPr lang="zh-CN" altLang="en-US" sz="1800" dirty="0">
                <a:solidFill>
                  <a:srgbClr val="FFFF00"/>
                </a:solidFill>
              </a:rPr>
              <a:t>」</a:t>
            </a:r>
            <a:endParaRPr lang="en-US" altLang="zh-CN" sz="1800" dirty="0">
              <a:solidFill>
                <a:srgbClr val="FFFF00"/>
              </a:solidFill>
            </a:endParaRPr>
          </a:p>
          <a:p>
            <a:r>
              <a:rPr lang="zh-CN" altLang="en-US" sz="1800" dirty="0">
                <a:solidFill>
                  <a:srgbClr val="FFFF00"/>
                </a:solidFill>
              </a:rPr>
              <a:t>            太</a:t>
            </a:r>
            <a:r>
              <a:rPr lang="en-US" altLang="zh-CN" sz="1800" dirty="0">
                <a:solidFill>
                  <a:srgbClr val="FFFF00"/>
                </a:solidFill>
              </a:rPr>
              <a:t>7:16</a:t>
            </a:r>
            <a:r>
              <a:rPr lang="zh-CN" altLang="en-US" sz="1800" dirty="0">
                <a:solidFill>
                  <a:srgbClr val="FFFF00"/>
                </a:solidFill>
              </a:rPr>
              <a:t>「凭着他们的果子，就可以认出他们来！」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C58DBE9-1121-A66D-B932-11189A9B904A}"/>
              </a:ext>
            </a:extLst>
          </p:cNvPr>
          <p:cNvSpPr txBox="1"/>
          <p:nvPr/>
        </p:nvSpPr>
        <p:spPr>
          <a:xfrm>
            <a:off x="1139384" y="2007852"/>
            <a:ext cx="7455778" cy="393954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endParaRPr lang="en-US" altLang="zh-CN" sz="900" i="1" dirty="0">
              <a:solidFill>
                <a:schemeClr val="bg1"/>
              </a:solidFill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algn="ctr">
              <a:spcBef>
                <a:spcPts val="2400"/>
              </a:spcBef>
            </a:pPr>
            <a:r>
              <a:rPr lang="zh-CN" altLang="en-US" sz="3600" i="1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灵界三件套「万变不离其宗」</a:t>
            </a:r>
            <a:endParaRPr lang="en-US" altLang="zh-CN" sz="3600" i="1" dirty="0">
              <a:solidFill>
                <a:schemeClr val="bg1"/>
              </a:solidFill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 algn="ctr">
              <a:spcBef>
                <a:spcPts val="2400"/>
              </a:spcBef>
            </a:pPr>
            <a:r>
              <a:rPr lang="zh-CN" altLang="en-US" sz="3600" b="1" dirty="0">
                <a:solidFill>
                  <a:srgbClr val="C4FCCF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拉拢青年，加封头衔</a:t>
            </a:r>
            <a:endParaRPr lang="en-US" altLang="zh-CN" sz="3600" b="1" dirty="0">
              <a:solidFill>
                <a:srgbClr val="C4FCCF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algn="ctr">
              <a:spcBef>
                <a:spcPts val="1800"/>
              </a:spcBef>
            </a:pPr>
            <a:r>
              <a:rPr lang="zh-CN" altLang="en-US" sz="3600" b="1" dirty="0">
                <a:solidFill>
                  <a:srgbClr val="C4FCCF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贬低教会，从零开始</a:t>
            </a:r>
            <a:endParaRPr lang="en-US" altLang="zh-CN" sz="3600" b="1" dirty="0">
              <a:solidFill>
                <a:srgbClr val="C4FCCF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algn="ctr">
              <a:spcBef>
                <a:spcPts val="1800"/>
              </a:spcBef>
            </a:pPr>
            <a:r>
              <a:rPr lang="zh-CN" altLang="en-US" sz="3600" b="1" dirty="0">
                <a:solidFill>
                  <a:srgbClr val="C4FCCF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收集资财，扩大渗透</a:t>
            </a:r>
            <a:endParaRPr lang="en-US" altLang="zh-CN" sz="3600" b="1" dirty="0">
              <a:solidFill>
                <a:srgbClr val="C4FCCF"/>
              </a:solidFill>
              <a:latin typeface="Weibei SC" panose="03000800000000000000" pitchFamily="66" charset="-128"/>
              <a:ea typeface="Weibei SC" panose="03000800000000000000" pitchFamily="66" charset="-128"/>
            </a:endParaRPr>
          </a:p>
          <a:p>
            <a:pPr algn="ctr">
              <a:spcBef>
                <a:spcPts val="2400"/>
              </a:spcBef>
            </a:pPr>
            <a:endParaRPr lang="zh-CN" altLang="en-US" sz="7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="" xmlns:a16="http://schemas.microsoft.com/office/drawing/2014/main" id="{ED70B359-9488-4A3F-CC02-2D5C4BE84E50}"/>
              </a:ext>
            </a:extLst>
          </p:cNvPr>
          <p:cNvSpPr txBox="1">
            <a:spLocks/>
          </p:cNvSpPr>
          <p:nvPr/>
        </p:nvSpPr>
        <p:spPr>
          <a:xfrm>
            <a:off x="280637" y="110435"/>
            <a:ext cx="4586637" cy="62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序言：辨别灵护家关键！</a:t>
            </a:r>
          </a:p>
        </p:txBody>
      </p:sp>
    </p:spTree>
    <p:extLst>
      <p:ext uri="{BB962C8B-B14F-4D97-AF65-F5344CB8AC3E}">
        <p14:creationId xmlns:p14="http://schemas.microsoft.com/office/powerpoint/2010/main" val="128075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教会建造PPT背景00２">
            <a:extLst>
              <a:ext uri="{FF2B5EF4-FFF2-40B4-BE49-F238E27FC236}">
                <a16:creationId xmlns="" xmlns:a16="http://schemas.microsoft.com/office/drawing/2014/main" id="{C5431FDB-17D0-6A23-838A-C29EC295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FE57A3A-D111-6607-694B-539867D2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9" y="1313793"/>
            <a:ext cx="6229686" cy="24489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11A46B4-2CB9-606D-1B6A-6E21313F3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4" y="2033447"/>
            <a:ext cx="6241419" cy="23648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13F53F6-7ED7-4CC1-D9DC-11A27E9ECA33}"/>
              </a:ext>
            </a:extLst>
          </p:cNvPr>
          <p:cNvSpPr/>
          <p:nvPr/>
        </p:nvSpPr>
        <p:spPr>
          <a:xfrm>
            <a:off x="328051" y="1671145"/>
            <a:ext cx="1132887" cy="320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D50312E-FC17-F4E2-275A-64C2960A6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9" y="4462520"/>
            <a:ext cx="1755891" cy="2293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06715CB4-C38F-9EB3-D59C-EFCA74D442F5}"/>
              </a:ext>
            </a:extLst>
          </p:cNvPr>
          <p:cNvSpPr/>
          <p:nvPr/>
        </p:nvSpPr>
        <p:spPr>
          <a:xfrm>
            <a:off x="4205137" y="3785926"/>
            <a:ext cx="1544320" cy="310178"/>
          </a:xfrm>
          <a:prstGeom prst="rect">
            <a:avLst/>
          </a:prstGeom>
          <a:solidFill>
            <a:srgbClr val="FF0000">
              <a:alpha val="15701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40C13EBB-5B7C-FCA1-8FA3-D3151C03F6B1}"/>
              </a:ext>
            </a:extLst>
          </p:cNvPr>
          <p:cNvSpPr/>
          <p:nvPr/>
        </p:nvSpPr>
        <p:spPr>
          <a:xfrm>
            <a:off x="93253" y="678185"/>
            <a:ext cx="8401777" cy="575567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断绝从前一切从零</a:t>
            </a:r>
            <a:r>
              <a:rPr lang="en-US" altLang="zh-CN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——</a:t>
            </a:r>
            <a:r>
              <a:rPr lang="zh-CN" altLang="en-US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制造危险异端，毁坏事奉器皿</a:t>
            </a:r>
            <a:endParaRPr lang="zh-CN" altLang="en-US" sz="2400" i="1" dirty="0">
              <a:solidFill>
                <a:schemeClr val="bg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A590DA50-5661-E32B-1080-4732E15A5316}"/>
              </a:ext>
            </a:extLst>
          </p:cNvPr>
          <p:cNvSpPr/>
          <p:nvPr/>
        </p:nvSpPr>
        <p:spPr>
          <a:xfrm>
            <a:off x="255578" y="6093930"/>
            <a:ext cx="1198039" cy="2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20.21</a:t>
            </a:r>
            <a:r>
              <a:rPr lang="zh-CN" altLang="en-US" sz="2000" dirty="0">
                <a:solidFill>
                  <a:schemeClr val="tx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页</a:t>
            </a:r>
            <a:endParaRPr lang="zh-CN" altLang="en-US" sz="2400" dirty="0">
              <a:solidFill>
                <a:schemeClr val="tx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1215F916-FA7E-E8F6-63A7-F45B1D33AA59}"/>
              </a:ext>
            </a:extLst>
          </p:cNvPr>
          <p:cNvSpPr txBox="1"/>
          <p:nvPr/>
        </p:nvSpPr>
        <p:spPr>
          <a:xfrm>
            <a:off x="107004" y="219173"/>
            <a:ext cx="912183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5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诗</a:t>
            </a:r>
            <a:r>
              <a:rPr lang="en-US" altLang="zh-CN" sz="15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145:4</a:t>
            </a:r>
            <a:r>
              <a:rPr lang="zh-CN" altLang="en-US" sz="15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「这代要对那代颂赞你的作为」来</a:t>
            </a:r>
            <a:r>
              <a:rPr lang="en-US" altLang="zh-CN" sz="15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13:7</a:t>
            </a:r>
            <a:r>
              <a:rPr lang="zh-CN" altLang="en-US" sz="15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「从前引导你们、传神之道给你们的人，你们要想念他们</a:t>
            </a:r>
            <a:r>
              <a:rPr lang="en-US" altLang="zh-CN" sz="15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5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DF200D8F-C90C-01A2-C56A-10108B6B6476}"/>
              </a:ext>
            </a:extLst>
          </p:cNvPr>
          <p:cNvSpPr/>
          <p:nvPr/>
        </p:nvSpPr>
        <p:spPr>
          <a:xfrm>
            <a:off x="1174090" y="3988622"/>
            <a:ext cx="772160" cy="310178"/>
          </a:xfrm>
          <a:prstGeom prst="rect">
            <a:avLst/>
          </a:prstGeom>
          <a:solidFill>
            <a:srgbClr val="FF0000">
              <a:alpha val="18985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9632BD4-79CD-90AC-99AA-867FB818CC1A}"/>
              </a:ext>
            </a:extLst>
          </p:cNvPr>
          <p:cNvSpPr/>
          <p:nvPr/>
        </p:nvSpPr>
        <p:spPr>
          <a:xfrm>
            <a:off x="2621892" y="4932343"/>
            <a:ext cx="2453030" cy="531418"/>
          </a:xfrm>
          <a:prstGeom prst="rect">
            <a:avLst/>
          </a:prstGeom>
          <a:solidFill>
            <a:schemeClr val="tx1"/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洗脑专业公司</a:t>
            </a:r>
            <a:endParaRPr lang="zh-CN" altLang="en-US" sz="2400" i="1" dirty="0">
              <a:solidFill>
                <a:schemeClr val="bg1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939F807A-B8F7-AFB7-AA36-4C6D20403829}"/>
              </a:ext>
            </a:extLst>
          </p:cNvPr>
          <p:cNvSpPr/>
          <p:nvPr/>
        </p:nvSpPr>
        <p:spPr>
          <a:xfrm>
            <a:off x="7748101" y="2726173"/>
            <a:ext cx="3126162" cy="531621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圣徒神学传承</a:t>
            </a:r>
            <a:r>
              <a:rPr lang="zh-CN" altLang="en-US" sz="3600" b="1" i="1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成零</a:t>
            </a:r>
            <a:endParaRPr lang="zh-CN" altLang="en-US" sz="2400" b="1" i="1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2907189F-7EFC-48E6-8C14-28D48A67D2C0}"/>
              </a:ext>
            </a:extLst>
          </p:cNvPr>
          <p:cNvSpPr/>
          <p:nvPr/>
        </p:nvSpPr>
        <p:spPr>
          <a:xfrm>
            <a:off x="7748101" y="3916458"/>
            <a:ext cx="3126162" cy="531621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教会建造根基</a:t>
            </a:r>
            <a:r>
              <a:rPr lang="zh-CN" altLang="en-US" sz="3600" b="1" i="1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成零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EFF12B9D-CF73-0497-5F7C-E71E3EC5C015}"/>
              </a:ext>
            </a:extLst>
          </p:cNvPr>
          <p:cNvSpPr/>
          <p:nvPr/>
        </p:nvSpPr>
        <p:spPr>
          <a:xfrm>
            <a:off x="7748101" y="5114690"/>
            <a:ext cx="3126162" cy="531621"/>
          </a:xfrm>
          <a:prstGeom prst="rect">
            <a:avLst/>
          </a:prstGeom>
          <a:solidFill>
            <a:schemeClr val="tx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i="1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谦卑顺服配搭</a:t>
            </a:r>
            <a:r>
              <a:rPr lang="zh-CN" altLang="en-US" sz="3600" b="1" i="1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成零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="" xmlns:a16="http://schemas.microsoft.com/office/drawing/2014/main" id="{8E82D3D7-F6E6-CE0E-E29B-18C6127A4DE8}"/>
              </a:ext>
            </a:extLst>
          </p:cNvPr>
          <p:cNvCxnSpPr>
            <a:cxnSpLocks/>
          </p:cNvCxnSpPr>
          <p:nvPr/>
        </p:nvCxnSpPr>
        <p:spPr>
          <a:xfrm flipH="1" flipV="1">
            <a:off x="2012283" y="4232638"/>
            <a:ext cx="1409235" cy="724423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="" xmlns:a16="http://schemas.microsoft.com/office/drawing/2014/main" id="{00290D62-6563-4404-75A6-61BA691940FE}"/>
              </a:ext>
            </a:extLst>
          </p:cNvPr>
          <p:cNvCxnSpPr>
            <a:cxnSpLocks/>
          </p:cNvCxnSpPr>
          <p:nvPr/>
        </p:nvCxnSpPr>
        <p:spPr>
          <a:xfrm flipV="1">
            <a:off x="3466499" y="4021924"/>
            <a:ext cx="1006028" cy="935137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="" xmlns:a16="http://schemas.microsoft.com/office/drawing/2014/main" id="{1613F7FC-CE22-2D7E-1309-237C2D80AC43}"/>
              </a:ext>
            </a:extLst>
          </p:cNvPr>
          <p:cNvCxnSpPr>
            <a:cxnSpLocks/>
          </p:cNvCxnSpPr>
          <p:nvPr/>
        </p:nvCxnSpPr>
        <p:spPr>
          <a:xfrm flipH="1">
            <a:off x="2621892" y="2726173"/>
            <a:ext cx="5166113" cy="628688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="" xmlns:a16="http://schemas.microsoft.com/office/drawing/2014/main" id="{E6B0ACA6-203B-5917-EDBE-32702233F2C6}"/>
              </a:ext>
            </a:extLst>
          </p:cNvPr>
          <p:cNvCxnSpPr>
            <a:cxnSpLocks/>
          </p:cNvCxnSpPr>
          <p:nvPr/>
        </p:nvCxnSpPr>
        <p:spPr>
          <a:xfrm flipH="1" flipV="1">
            <a:off x="4964649" y="3499173"/>
            <a:ext cx="2904023" cy="604966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直线箭头连接符 37">
            <a:extLst>
              <a:ext uri="{FF2B5EF4-FFF2-40B4-BE49-F238E27FC236}">
                <a16:creationId xmlns="" xmlns:a16="http://schemas.microsoft.com/office/drawing/2014/main" id="{93BE8007-11B5-829C-F7C1-F4D5CB945E23}"/>
              </a:ext>
            </a:extLst>
          </p:cNvPr>
          <p:cNvCxnSpPr>
            <a:cxnSpLocks/>
          </p:cNvCxnSpPr>
          <p:nvPr/>
        </p:nvCxnSpPr>
        <p:spPr>
          <a:xfrm flipH="1" flipV="1">
            <a:off x="5407452" y="4037031"/>
            <a:ext cx="2461220" cy="134346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="" xmlns:a16="http://schemas.microsoft.com/office/drawing/2014/main" id="{4257154C-472E-6823-AE6B-416F86FA3E5C}"/>
              </a:ext>
            </a:extLst>
          </p:cNvPr>
          <p:cNvSpPr txBox="1"/>
          <p:nvPr/>
        </p:nvSpPr>
        <p:spPr>
          <a:xfrm>
            <a:off x="7127235" y="3362831"/>
            <a:ext cx="4724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来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13:7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「从前引导你们、传神之道给你们的人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lang="en-US" altLang="zh-CN" sz="14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约壹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2:13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「父老啊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因为你们认识那从起初原有的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="" xmlns:a16="http://schemas.microsoft.com/office/drawing/2014/main" id="{A396A3E9-47DA-164F-AEAE-BE02B6D9DA47}"/>
              </a:ext>
            </a:extLst>
          </p:cNvPr>
          <p:cNvSpPr txBox="1"/>
          <p:nvPr/>
        </p:nvSpPr>
        <p:spPr>
          <a:xfrm>
            <a:off x="7127234" y="4520622"/>
            <a:ext cx="4724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弗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2:20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「建造在使徒和先知的根基上」提前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5:17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「那善于管理教会的长老，当以为配受加倍的敬奉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B581C48B-5F38-5973-97FC-B819D753F2BB}"/>
              </a:ext>
            </a:extLst>
          </p:cNvPr>
          <p:cNvSpPr txBox="1"/>
          <p:nvPr/>
        </p:nvSpPr>
        <p:spPr>
          <a:xfrm>
            <a:off x="7201052" y="5782733"/>
            <a:ext cx="47249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弗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4:3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「用和平彼此联络」」彼前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5:5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「就是你们众人也都要以谦卑束腰，彼此顺服，因为神阻挡骄傲的人，赐恩给谦卑的人。」</a:t>
            </a:r>
            <a:endParaRPr lang="zh-CN" altLang="en-US" sz="1400" dirty="0"/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FDBE90BD-FD5B-356A-ECE6-166295A18E90}"/>
              </a:ext>
            </a:extLst>
          </p:cNvPr>
          <p:cNvSpPr/>
          <p:nvPr/>
        </p:nvSpPr>
        <p:spPr>
          <a:xfrm>
            <a:off x="1916089" y="3270358"/>
            <a:ext cx="705804" cy="434304"/>
          </a:xfrm>
          <a:prstGeom prst="ellipse">
            <a:avLst/>
          </a:prstGeom>
          <a:solidFill>
            <a:srgbClr val="FF0000">
              <a:alpha val="2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6" name="椭圆 45">
            <a:extLst>
              <a:ext uri="{FF2B5EF4-FFF2-40B4-BE49-F238E27FC236}">
                <a16:creationId xmlns="" xmlns:a16="http://schemas.microsoft.com/office/drawing/2014/main" id="{7DF3548B-8E3C-3585-7E3A-B9FF63A25FB6}"/>
              </a:ext>
            </a:extLst>
          </p:cNvPr>
          <p:cNvSpPr/>
          <p:nvPr/>
        </p:nvSpPr>
        <p:spPr>
          <a:xfrm>
            <a:off x="4288451" y="3282021"/>
            <a:ext cx="786471" cy="434304"/>
          </a:xfrm>
          <a:prstGeom prst="ellipse">
            <a:avLst/>
          </a:prstGeom>
          <a:solidFill>
            <a:srgbClr val="FF0000">
              <a:alpha val="2310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59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8576657" y="2064313"/>
            <a:ext cx="3469641" cy="272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王下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4:39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「遇见一棵野瓜藤，就摘了一兜野瓜回来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神人哪，锅中有致死的毒物！所以众人不能吃了。」</a:t>
            </a:r>
            <a:endParaRPr kumimoji="1" lang="en-US" altLang="zh-CN" sz="21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耶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3:21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「乃因他们走弯曲之道，忘记耶和华他们的神。」</a:t>
            </a:r>
            <a:endParaRPr kumimoji="1" lang="en-US" altLang="zh-CN" sz="21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加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2:4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「因为有偷着引进来的假弟兄，私下窥探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E3769894-12D8-A18E-B3A6-43454D185A45}"/>
              </a:ext>
            </a:extLst>
          </p:cNvPr>
          <p:cNvSpPr txBox="1">
            <a:spLocks/>
          </p:cNvSpPr>
          <p:nvPr/>
        </p:nvSpPr>
        <p:spPr>
          <a:xfrm>
            <a:off x="252356" y="144585"/>
            <a:ext cx="3622060" cy="4210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九、福源断根的危险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E0503FE-F05B-5F33-7ACD-D74A305BD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02" y="946232"/>
            <a:ext cx="8430955" cy="48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01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7413812" y="3299013"/>
            <a:ext cx="4683594" cy="2632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100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赛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29:16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「你们把事颠倒了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21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太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11:30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「因为我的轭是容易的，我的担子是轻省的。」</a:t>
            </a:r>
            <a:endParaRPr kumimoji="1" lang="en-US" altLang="zh-CN" sz="21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启</a:t>
            </a:r>
            <a:r>
              <a:rPr kumimoji="1" lang="en-US" altLang="zh-CN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2:24</a:t>
            </a:r>
            <a:r>
              <a:rPr kumimoji="1" lang="zh-CN" altLang="en-US" sz="21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「至于你们推雅推喇其余的人，就是一切不从那教训，不晓得他们素常所说撒但深奥之理的人，我告诉你们：我不将别的担子放在你们身上。」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5C5FA59-251D-DE62-ECA3-4BC819F38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1415" y="4132775"/>
            <a:ext cx="2888171" cy="254593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2665E79-B98A-872D-95ED-6B3669E4C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858" y="4573904"/>
            <a:ext cx="2272553" cy="1458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E85494B-00DB-84A2-AAF1-DFA512FC0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4" y="819206"/>
            <a:ext cx="5685557" cy="3192932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: 圆角 64">
            <a:extLst>
              <a:ext uri="{FF2B5EF4-FFF2-40B4-BE49-F238E27FC236}">
                <a16:creationId xmlns="" xmlns:a16="http://schemas.microsoft.com/office/drawing/2014/main" id="{A1777745-7E55-7BC8-9D02-41C40BA9E5BE}"/>
              </a:ext>
            </a:extLst>
          </p:cNvPr>
          <p:cNvSpPr/>
          <p:nvPr/>
        </p:nvSpPr>
        <p:spPr>
          <a:xfrm>
            <a:off x="94593" y="4132775"/>
            <a:ext cx="3267029" cy="282220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简简单单一个教会扩展几十几百教会</a:t>
            </a:r>
          </a:p>
        </p:txBody>
      </p:sp>
      <p:sp>
        <p:nvSpPr>
          <p:cNvPr id="14" name="矩形: 圆角 64">
            <a:extLst>
              <a:ext uri="{FF2B5EF4-FFF2-40B4-BE49-F238E27FC236}">
                <a16:creationId xmlns="" xmlns:a16="http://schemas.microsoft.com/office/drawing/2014/main" id="{598F9DC5-2108-6BB5-568C-3811DF0483CB}"/>
              </a:ext>
            </a:extLst>
          </p:cNvPr>
          <p:cNvSpPr/>
          <p:nvPr/>
        </p:nvSpPr>
        <p:spPr>
          <a:xfrm>
            <a:off x="1945341" y="6295216"/>
            <a:ext cx="3267028" cy="282220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弱化教会复杂网络制造出许多假使徒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E3769894-12D8-A18E-B3A6-43454D185A45}"/>
              </a:ext>
            </a:extLst>
          </p:cNvPr>
          <p:cNvSpPr txBox="1">
            <a:spLocks/>
          </p:cNvSpPr>
          <p:nvPr/>
        </p:nvSpPr>
        <p:spPr>
          <a:xfrm>
            <a:off x="252356" y="144585"/>
            <a:ext cx="3622060" cy="4210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九、福源断根的危险</a:t>
            </a:r>
          </a:p>
        </p:txBody>
      </p:sp>
    </p:spTree>
    <p:extLst>
      <p:ext uri="{BB962C8B-B14F-4D97-AF65-F5344CB8AC3E}">
        <p14:creationId xmlns:p14="http://schemas.microsoft.com/office/powerpoint/2010/main" val="3456201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教会建造PPT背景00２">
            <a:extLst>
              <a:ext uri="{FF2B5EF4-FFF2-40B4-BE49-F238E27FC236}">
                <a16:creationId xmlns="" xmlns:a16="http://schemas.microsoft.com/office/drawing/2014/main" id="{8C029193-65BB-A4FB-CBCE-BABAC0B23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F617939-9DE1-3C6E-5B42-633633B7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7" y="870686"/>
            <a:ext cx="6091519" cy="3419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98A8000-3AE9-AD34-EB6D-2B168605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931" y="3088963"/>
            <a:ext cx="6001872" cy="3378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DFC09AB4-C7AE-C54E-0D3F-16E7B3E70EB8}"/>
              </a:ext>
            </a:extLst>
          </p:cNvPr>
          <p:cNvSpPr txBox="1"/>
          <p:nvPr/>
        </p:nvSpPr>
        <p:spPr>
          <a:xfrm>
            <a:off x="190776" y="163560"/>
            <a:ext cx="3081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n/>
                <a:solidFill>
                  <a:schemeClr val="accent2">
                    <a:lumMod val="75000"/>
                  </a:schemeClr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真理的柱石和根基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0A054C1F-5EDA-253B-040B-028F883F1227}"/>
              </a:ext>
            </a:extLst>
          </p:cNvPr>
          <p:cNvSpPr txBox="1"/>
          <p:nvPr/>
        </p:nvSpPr>
        <p:spPr>
          <a:xfrm>
            <a:off x="6279773" y="1496057"/>
            <a:ext cx="544158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箴2:4「寻找它，如寻找银子，搜求它，如搜求隐藏的珍宝。」</a:t>
            </a:r>
            <a:endParaRPr lang="en-US" altLang="zh-CN" sz="14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箴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21:20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「智慧人家中积蓄宝物膏油，愚昧人随得来随吞下。」</a:t>
            </a:r>
            <a:endParaRPr lang="en-US" altLang="zh-CN" sz="14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耶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2:36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「你为何东跑西奔，要更换你的路呢？」</a:t>
            </a:r>
            <a:endParaRPr lang="en-US" altLang="zh-CN" sz="1400" b="1" dirty="0">
              <a:solidFill>
                <a:srgbClr val="C000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来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13:7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「从前引导你们、传神之道给你们的人，你们要想念他们</a:t>
            </a:r>
            <a:r>
              <a:rPr lang="en-US" altLang="zh-CN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400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E52AA64-FBD2-DB72-7EC2-0D507492BEB5}"/>
              </a:ext>
            </a:extLst>
          </p:cNvPr>
          <p:cNvSpPr txBox="1"/>
          <p:nvPr/>
        </p:nvSpPr>
        <p:spPr>
          <a:xfrm>
            <a:off x="6279773" y="376468"/>
            <a:ext cx="52533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000" dirty="0">
                <a:latin typeface="FZDaHei-B02S" panose="02010601030101010101" pitchFamily="2" charset="-122"/>
                <a:ea typeface="FZDaHei-B02S" panose="02010601030101010101" pitchFamily="2" charset="-122"/>
              </a:rPr>
              <a:t>认识传承珍宝，辨别有毒野瓜；</a:t>
            </a:r>
            <a:endParaRPr lang="en-US" altLang="zh-CN" sz="2000" dirty="0">
              <a:latin typeface="FZDaHei-B02S" panose="02010601030101010101" pitchFamily="2" charset="-122"/>
              <a:ea typeface="FZDaHei-B02S" panose="02010601030101010101" pitchFamily="2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000" dirty="0">
                <a:latin typeface="FZDaHei-B02S" panose="02010601030101010101" pitchFamily="2" charset="-122"/>
                <a:ea typeface="FZDaHei-B02S" panose="02010601030101010101" pitchFamily="2" charset="-122"/>
              </a:rPr>
              <a:t>        坚定原有根基，跟随圣灵更新！</a:t>
            </a:r>
          </a:p>
        </p:txBody>
      </p:sp>
    </p:spTree>
    <p:extLst>
      <p:ext uri="{BB962C8B-B14F-4D97-AF65-F5344CB8AC3E}">
        <p14:creationId xmlns:p14="http://schemas.microsoft.com/office/powerpoint/2010/main" val="1171815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FF1A7A-7E36-616E-6599-64ACD877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kumimoji="1" lang="zh-CN" altLang="en-US" dirty="0"/>
              <a:t>一一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4842E6D-DA91-97F3-77D8-EAE37983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736" y="-138976"/>
            <a:ext cx="1995450" cy="149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2381204-C257-2DCD-B334-99A6EEED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58" y="5216852"/>
            <a:ext cx="2265454" cy="170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543D9671-720D-EDE6-26E5-6C1E32C8A7C3}"/>
              </a:ext>
            </a:extLst>
          </p:cNvPr>
          <p:cNvSpPr txBox="1">
            <a:spLocks/>
          </p:cNvSpPr>
          <p:nvPr/>
        </p:nvSpPr>
        <p:spPr>
          <a:xfrm>
            <a:off x="3419763" y="3392488"/>
            <a:ext cx="5352474" cy="70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4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十、失去冠冕的危险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8D34CED2-A39A-2766-8BD7-C25763865698}"/>
              </a:ext>
            </a:extLst>
          </p:cNvPr>
          <p:cNvSpPr/>
          <p:nvPr/>
        </p:nvSpPr>
        <p:spPr>
          <a:xfrm>
            <a:off x="1213030" y="95738"/>
            <a:ext cx="587663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zh-CN" altLang="en-US" sz="3200" b="1" dirty="0">
                <a:ln/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杰夫灵恩系统对家庭</a:t>
            </a:r>
            <a:r>
              <a:rPr kumimoji="1" lang="en-US" altLang="zh-CN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10</a:t>
            </a:r>
            <a:r>
              <a:rPr kumimoji="1" lang="zh-CN" altLang="en-US" sz="4400" b="1" dirty="0">
                <a:ln/>
                <a:solidFill>
                  <a:srgbClr val="FF0000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个</a:t>
            </a:r>
            <a:r>
              <a:rPr kumimoji="1" lang="zh-CN" altLang="en-US" sz="2800" b="1" dirty="0">
                <a:ln/>
                <a:solidFill>
                  <a:srgbClr val="FFFF00"/>
                </a:solidFill>
                <a:latin typeface="迷你简北魏楷书" panose="03000509000000000000" pitchFamily="66" charset="-122"/>
                <a:ea typeface="迷你简北魏楷书" panose="03000509000000000000" pitchFamily="66" charset="-122"/>
              </a:rPr>
              <a:t>危险</a:t>
            </a:r>
            <a:endParaRPr kumimoji="1" lang="en-US" altLang="zh-CN" sz="3200" b="1" dirty="0">
              <a:ln/>
              <a:solidFill>
                <a:srgbClr val="FFFF00"/>
              </a:solidFill>
              <a:latin typeface="迷你简北魏楷书" panose="03000509000000000000" pitchFamily="66" charset="-122"/>
              <a:ea typeface="迷你简北魏楷书" panose="03000509000000000000" pitchFamily="66" charset="-122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忠告信主所有家人与教会父老</a:t>
            </a:r>
          </a:p>
        </p:txBody>
      </p:sp>
    </p:spTree>
    <p:extLst>
      <p:ext uri="{BB962C8B-B14F-4D97-AF65-F5344CB8AC3E}">
        <p14:creationId xmlns:p14="http://schemas.microsoft.com/office/powerpoint/2010/main" val="30766084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" y="744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1DB3E0E-1B1B-9AA8-3A3B-EAD5068A4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82" y="4182794"/>
            <a:ext cx="5585772" cy="1052553"/>
          </a:xfrm>
          <a:prstGeom prst="rect">
            <a:avLst/>
          </a:prstGeom>
          <a:effectLst>
            <a:glow rad="127000">
              <a:schemeClr val="accent6">
                <a:lumMod val="75000"/>
              </a:schemeClr>
            </a:glo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A6D8E7-BAFD-C1F3-A53D-1ADB89B9A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56" y="5420187"/>
            <a:ext cx="5706467" cy="1079001"/>
          </a:xfrm>
          <a:prstGeom prst="rect">
            <a:avLst/>
          </a:prstGeom>
          <a:ln>
            <a:noFill/>
          </a:ln>
          <a:effectLst>
            <a:glow rad="25400">
              <a:srgbClr val="00B050"/>
            </a:glow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681AD0E0-DF4F-CAD3-E6FD-1CC7A349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39" y="4162043"/>
            <a:ext cx="4936840" cy="246842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A800C66-569B-CA80-9D47-85435237A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55" y="742397"/>
            <a:ext cx="2450967" cy="3343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E81A53B-4222-5130-241D-172652732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282" y="1678036"/>
            <a:ext cx="1461346" cy="109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0" name="Picture 2">
            <a:extLst>
              <a:ext uri="{FF2B5EF4-FFF2-40B4-BE49-F238E27FC236}">
                <a16:creationId xmlns="" xmlns:a16="http://schemas.microsoft.com/office/drawing/2014/main" id="{D056FA8E-1616-F22B-9547-274C15B5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53" y="1644710"/>
            <a:ext cx="2450968" cy="210249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398170A6-24BA-0170-FE2A-7A3073A0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77" y="2884603"/>
            <a:ext cx="2560249" cy="1708966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内容占位符 2">
            <a:extLst>
              <a:ext uri="{FF2B5EF4-FFF2-40B4-BE49-F238E27FC236}">
                <a16:creationId xmlns="" xmlns:a16="http://schemas.microsoft.com/office/drawing/2014/main" id="{5FAA4B74-72A2-3721-5A0C-D1E4E5D83C56}"/>
              </a:ext>
            </a:extLst>
          </p:cNvPr>
          <p:cNvSpPr txBox="1">
            <a:spLocks/>
          </p:cNvSpPr>
          <p:nvPr/>
        </p:nvSpPr>
        <p:spPr>
          <a:xfrm>
            <a:off x="1582218" y="2414360"/>
            <a:ext cx="1129533" cy="3981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b="1" dirty="0">
                <a:latin typeface="FZCuHuoYi-M25S" panose="03000509000000000000" pitchFamily="66" charset="-122"/>
                <a:ea typeface="FZCuHuoYi-M25S" panose="03000509000000000000" pitchFamily="66" charset="-122"/>
              </a:rPr>
              <a:t>第</a:t>
            </a:r>
            <a:r>
              <a:rPr kumimoji="1" lang="en-US" altLang="zh-CN" sz="2400" b="1" dirty="0">
                <a:latin typeface="FZCuHuoYi-M25S" panose="03000509000000000000" pitchFamily="66" charset="-122"/>
                <a:ea typeface="FZCuHuoYi-M25S" panose="03000509000000000000" pitchFamily="66" charset="-122"/>
              </a:rPr>
              <a:t>3</a:t>
            </a:r>
            <a:r>
              <a:rPr kumimoji="1" lang="zh-CN" altLang="en-US" sz="2400" b="1" dirty="0">
                <a:latin typeface="FZCuHuoYi-M25S" panose="03000509000000000000" pitchFamily="66" charset="-122"/>
                <a:ea typeface="FZCuHuoYi-M25S" panose="03000509000000000000" pitchFamily="66" charset="-122"/>
              </a:rPr>
              <a:t>页</a:t>
            </a:r>
            <a:endParaRPr kumimoji="1" lang="zh-CN" altLang="en-US" b="1" dirty="0">
              <a:latin typeface="FZCuHuoYi-M25S" panose="03000509000000000000" pitchFamily="66" charset="-122"/>
              <a:ea typeface="FZCuHuoYi-M25S" panose="03000509000000000000" pitchFamily="66" charset="-122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="" xmlns:a16="http://schemas.microsoft.com/office/drawing/2014/main" id="{E74834CC-691B-2192-75E2-969010FA15CF}"/>
              </a:ext>
            </a:extLst>
          </p:cNvPr>
          <p:cNvSpPr>
            <a:spLocks noChangeArrowheads="1"/>
          </p:cNvSpPr>
          <p:nvPr/>
        </p:nvSpPr>
        <p:spPr bwMode="auto">
          <a:xfrm rot="20755561">
            <a:off x="454484" y="2814026"/>
            <a:ext cx="559637" cy="1711949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AutoShape 10">
            <a:extLst>
              <a:ext uri="{FF2B5EF4-FFF2-40B4-BE49-F238E27FC236}">
                <a16:creationId xmlns="" xmlns:a16="http://schemas.microsoft.com/office/drawing/2014/main" id="{02000CA2-1716-A528-CC20-BE8560B42E5C}"/>
              </a:ext>
            </a:extLst>
          </p:cNvPr>
          <p:cNvSpPr>
            <a:spLocks noChangeArrowheads="1"/>
          </p:cNvSpPr>
          <p:nvPr/>
        </p:nvSpPr>
        <p:spPr bwMode="auto">
          <a:xfrm rot="19656871">
            <a:off x="1183697" y="4559202"/>
            <a:ext cx="494106" cy="1730750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AutoShape 10">
            <a:extLst>
              <a:ext uri="{FF2B5EF4-FFF2-40B4-BE49-F238E27FC236}">
                <a16:creationId xmlns="" xmlns:a16="http://schemas.microsoft.com/office/drawing/2014/main" id="{56FFBE70-32CC-15A9-6023-248060232110}"/>
              </a:ext>
            </a:extLst>
          </p:cNvPr>
          <p:cNvSpPr>
            <a:spLocks noChangeArrowheads="1"/>
          </p:cNvSpPr>
          <p:nvPr/>
        </p:nvSpPr>
        <p:spPr bwMode="auto">
          <a:xfrm rot="15730354">
            <a:off x="5734947" y="4709742"/>
            <a:ext cx="494106" cy="2906432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AutoShape 10">
            <a:extLst>
              <a:ext uri="{FF2B5EF4-FFF2-40B4-BE49-F238E27FC236}">
                <a16:creationId xmlns="" xmlns:a16="http://schemas.microsoft.com/office/drawing/2014/main" id="{906A23C5-E472-7B5E-5096-210FD7C9C1E7}"/>
              </a:ext>
            </a:extLst>
          </p:cNvPr>
          <p:cNvSpPr>
            <a:spLocks noChangeArrowheads="1"/>
          </p:cNvSpPr>
          <p:nvPr/>
        </p:nvSpPr>
        <p:spPr bwMode="auto">
          <a:xfrm rot="14126554">
            <a:off x="9234807" y="3390019"/>
            <a:ext cx="494106" cy="2906432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1" name="图形 20" descr="问号 纯色填充">
            <a:extLst>
              <a:ext uri="{FF2B5EF4-FFF2-40B4-BE49-F238E27FC236}">
                <a16:creationId xmlns="" xmlns:a16="http://schemas.microsoft.com/office/drawing/2014/main" id="{C6B03399-D9BD-827D-BB76-D2C136362C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84269" y="1936075"/>
            <a:ext cx="914400" cy="9144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6484CA68-3BC0-286C-E2C1-88F8C2B4C2B2}"/>
              </a:ext>
            </a:extLst>
          </p:cNvPr>
          <p:cNvSpPr txBox="1"/>
          <p:nvPr/>
        </p:nvSpPr>
        <p:spPr>
          <a:xfrm>
            <a:off x="8923758" y="2248455"/>
            <a:ext cx="2450968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2017.1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CN" sz="14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21</a:t>
            </a:r>
            <a:r>
              <a:rPr lang="zh-CN" altLang="en-US" sz="14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香港天主教与基督教各宗派推倒石墙联合聚会</a:t>
            </a: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4" name="图片 23" descr="图形用户界面, 文本, 应用程序&#10;&#10;描述已自动生成">
            <a:extLst>
              <a:ext uri="{FF2B5EF4-FFF2-40B4-BE49-F238E27FC236}">
                <a16:creationId xmlns="" xmlns:a16="http://schemas.microsoft.com/office/drawing/2014/main" id="{82E9A41E-6378-36B4-1AF3-FF53F0377B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9186" y="2839191"/>
            <a:ext cx="2170208" cy="1251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DA0FE52A-C040-9AF8-6A0C-440BE0D4B8C6}"/>
              </a:ext>
            </a:extLst>
          </p:cNvPr>
          <p:cNvSpPr txBox="1"/>
          <p:nvPr/>
        </p:nvSpPr>
        <p:spPr>
          <a:xfrm>
            <a:off x="2567149" y="2300328"/>
            <a:ext cx="2235586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zh-CN" altLang="zh-CN" sz="1200" dirty="0">
                <a:solidFill>
                  <a:schemeClr val="bg1"/>
                </a:solidFill>
                <a:effectLst/>
                <a:latin typeface="FZQiTi-S14S" panose="03000509000000000000" pitchFamily="66" charset="-122"/>
                <a:ea typeface="FZQiTi-S14S" panose="03000509000000000000" pitchFamily="66" charset="-122"/>
                <a:cs typeface="Arial" panose="020B0604020202020204" pitchFamily="34" charset="0"/>
              </a:rPr>
              <a:t>杰夫里德亲笔信件与天主教、灵恩派联合成「强大力量」！</a:t>
            </a:r>
          </a:p>
        </p:txBody>
      </p:sp>
      <p:sp>
        <p:nvSpPr>
          <p:cNvPr id="26" name="内容占位符 2">
            <a:extLst>
              <a:ext uri="{FF2B5EF4-FFF2-40B4-BE49-F238E27FC236}">
                <a16:creationId xmlns="" xmlns:a16="http://schemas.microsoft.com/office/drawing/2014/main" id="{7DDF9F39-7862-76BD-80B4-21AE672B5984}"/>
              </a:ext>
            </a:extLst>
          </p:cNvPr>
          <p:cNvSpPr txBox="1">
            <a:spLocks/>
          </p:cNvSpPr>
          <p:nvPr/>
        </p:nvSpPr>
        <p:spPr>
          <a:xfrm>
            <a:off x="254732" y="185389"/>
            <a:ext cx="3717642" cy="393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十、失去冠冕的危险</a:t>
            </a:r>
          </a:p>
        </p:txBody>
      </p:sp>
    </p:spTree>
    <p:extLst>
      <p:ext uri="{BB962C8B-B14F-4D97-AF65-F5344CB8AC3E}">
        <p14:creationId xmlns:p14="http://schemas.microsoft.com/office/powerpoint/2010/main" val="2022719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地球地图免费图片- Public Domain Pictures">
            <a:extLst>
              <a:ext uri="{FF2B5EF4-FFF2-40B4-BE49-F238E27FC236}">
                <a16:creationId xmlns="" xmlns:a16="http://schemas.microsoft.com/office/drawing/2014/main" id="{01029BFE-CDB5-4293-8A1C-9A849DBD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" y="0"/>
            <a:ext cx="12202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E6C0AE4-4D72-4459-8F43-DF49EA3C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" y="1669152"/>
            <a:ext cx="2997048" cy="2200957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“杀人艺术” 中外古代死刑大观(组图)">
            <a:extLst>
              <a:ext uri="{FF2B5EF4-FFF2-40B4-BE49-F238E27FC236}">
                <a16:creationId xmlns="" xmlns:a16="http://schemas.microsoft.com/office/drawing/2014/main" id="{9A17213C-6026-45E7-90A7-1CC08643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3" y="871262"/>
            <a:ext cx="1318733" cy="876958"/>
          </a:xfrm>
          <a:prstGeom prst="ellipse">
            <a:avLst/>
          </a:prstGeom>
          <a:ln w="381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47F2BCC-DE24-44FE-B465-5468726F2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176" y="2926122"/>
            <a:ext cx="3065561" cy="224361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09A882F6-97F5-4AC5-90AE-141F6B44C7BA}"/>
              </a:ext>
            </a:extLst>
          </p:cNvPr>
          <p:cNvSpPr/>
          <p:nvPr/>
        </p:nvSpPr>
        <p:spPr>
          <a:xfrm>
            <a:off x="561041" y="3505310"/>
            <a:ext cx="2429534" cy="431360"/>
          </a:xfrm>
          <a:prstGeom prst="rect">
            <a:avLst/>
          </a:prstGeom>
          <a:solidFill>
            <a:srgbClr val="0000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拜马利亚天主教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7E223B4B-C71A-4CBE-BE16-3383B6C01726}"/>
              </a:ext>
            </a:extLst>
          </p:cNvPr>
          <p:cNvSpPr/>
          <p:nvPr/>
        </p:nvSpPr>
        <p:spPr>
          <a:xfrm>
            <a:off x="9014484" y="4829955"/>
            <a:ext cx="2387900" cy="439161"/>
          </a:xfrm>
          <a:prstGeom prst="rect">
            <a:avLst/>
          </a:prstGeom>
          <a:solidFill>
            <a:srgbClr val="FF0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回归圣经更正教</a:t>
            </a:r>
            <a:endParaRPr lang="zh-CN" altLang="en-US" sz="1400" b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03CA5D6-6AE5-4EE6-99E4-FCCB0D180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365180" y="-3"/>
            <a:ext cx="3306652" cy="685799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箭头: 右 7">
            <a:extLst>
              <a:ext uri="{FF2B5EF4-FFF2-40B4-BE49-F238E27FC236}">
                <a16:creationId xmlns="" xmlns:a16="http://schemas.microsoft.com/office/drawing/2014/main" id="{B353088E-8023-4E7C-BC12-00A12EAE91CA}"/>
              </a:ext>
            </a:extLst>
          </p:cNvPr>
          <p:cNvSpPr/>
          <p:nvPr/>
        </p:nvSpPr>
        <p:spPr>
          <a:xfrm>
            <a:off x="3777799" y="2637206"/>
            <a:ext cx="2261671" cy="1364767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="" xmlns:a16="http://schemas.microsoft.com/office/drawing/2014/main" id="{81B0F5BE-2D92-4CF0-9D80-6DE78B7A9227}"/>
              </a:ext>
            </a:extLst>
          </p:cNvPr>
          <p:cNvSpPr/>
          <p:nvPr/>
        </p:nvSpPr>
        <p:spPr>
          <a:xfrm rot="10800000">
            <a:off x="6247798" y="2657562"/>
            <a:ext cx="2387900" cy="13442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20085528-6C70-4A57-89E7-81BDDBE025C8}"/>
              </a:ext>
            </a:extLst>
          </p:cNvPr>
          <p:cNvSpPr/>
          <p:nvPr/>
        </p:nvSpPr>
        <p:spPr>
          <a:xfrm>
            <a:off x="4222679" y="3110670"/>
            <a:ext cx="3968140" cy="39690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水柱简体" panose="02010601030101010101" pitchFamily="2" charset="-122"/>
                <a:ea typeface="方正水柱简体" panose="02010601030101010101" pitchFamily="2" charset="-122"/>
              </a:rPr>
              <a:t>灵恩派</a:t>
            </a:r>
            <a:r>
              <a:rPr lang="zh-CN" altLang="en-US" sz="32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水柱简体" panose="02010601030101010101" pitchFamily="2" charset="-122"/>
                <a:ea typeface="方正水柱简体" panose="02010601030101010101" pitchFamily="2" charset="-122"/>
              </a:rPr>
              <a:t>阴谋拉拢</a:t>
            </a:r>
            <a:r>
              <a:rPr lang="zh-CN" altLang="en-US" sz="28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水柱简体" panose="02010601030101010101" pitchFamily="2" charset="-122"/>
                <a:ea typeface="方正水柱简体" panose="02010601030101010101" pitchFamily="2" charset="-122"/>
              </a:rPr>
              <a:t>再联合</a:t>
            </a:r>
            <a:endParaRPr lang="zh-CN" altLang="en-US" sz="2000" b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水柱简体" panose="02010601030101010101" pitchFamily="2" charset="-122"/>
              <a:ea typeface="方正水柱简体" panose="02010601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38BD1CFE-7AA5-407C-8697-1DE08DC913A7}"/>
              </a:ext>
            </a:extLst>
          </p:cNvPr>
          <p:cNvSpPr/>
          <p:nvPr/>
        </p:nvSpPr>
        <p:spPr>
          <a:xfrm>
            <a:off x="4365179" y="44370"/>
            <a:ext cx="3461639" cy="96832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1517.10.31</a:t>
            </a:r>
          </a:p>
          <a:p>
            <a:pPr algn="ctr"/>
            <a:r>
              <a:rPr lang="zh-CN" altLang="en-US" sz="2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马丁</a:t>
            </a:r>
            <a:r>
              <a:rPr lang="en-US" altLang="zh-CN" sz="2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·</a:t>
            </a:r>
            <a:r>
              <a:rPr lang="zh-CN" altLang="en-US" sz="2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路德</a:t>
            </a:r>
            <a:r>
              <a:rPr lang="en-US" altLang="zh-CN" sz="2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95</a:t>
            </a:r>
            <a:r>
              <a:rPr lang="zh-CN" altLang="en-US" sz="2200" b="1" i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条改教论纲</a:t>
            </a:r>
            <a:endParaRPr lang="zh-CN" altLang="en-US" sz="2200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="" xmlns:a16="http://schemas.microsoft.com/office/drawing/2014/main" id="{A697644D-42F2-405E-A6DA-E8262960EB1B}"/>
              </a:ext>
            </a:extLst>
          </p:cNvPr>
          <p:cNvCxnSpPr>
            <a:cxnSpLocks/>
          </p:cNvCxnSpPr>
          <p:nvPr/>
        </p:nvCxnSpPr>
        <p:spPr>
          <a:xfrm flipH="1">
            <a:off x="239367" y="482885"/>
            <a:ext cx="38036" cy="3666790"/>
          </a:xfrm>
          <a:prstGeom prst="straightConnector1">
            <a:avLst/>
          </a:prstGeom>
          <a:ln w="7620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="" xmlns:a16="http://schemas.microsoft.com/office/drawing/2014/main" id="{76B4AD9D-857A-43EF-A483-36EC25F2C792}"/>
              </a:ext>
            </a:extLst>
          </p:cNvPr>
          <p:cNvCxnSpPr>
            <a:cxnSpLocks/>
          </p:cNvCxnSpPr>
          <p:nvPr/>
        </p:nvCxnSpPr>
        <p:spPr>
          <a:xfrm flipV="1">
            <a:off x="348241" y="523982"/>
            <a:ext cx="412047" cy="4549"/>
          </a:xfrm>
          <a:prstGeom prst="line">
            <a:avLst/>
          </a:prstGeom>
          <a:ln w="762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F6A095AA-4E2D-4E75-90B9-D269A2FFF976}"/>
              </a:ext>
            </a:extLst>
          </p:cNvPr>
          <p:cNvSpPr/>
          <p:nvPr/>
        </p:nvSpPr>
        <p:spPr>
          <a:xfrm>
            <a:off x="672765" y="225532"/>
            <a:ext cx="3019650" cy="5969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i="1">
                <a:solidFill>
                  <a:schemeClr val="tx1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  <a:cs typeface="+mj-cs"/>
              </a:rPr>
              <a:t>天主教外表被迫温和骨子里丝毫不改再次兴起残杀更烈</a:t>
            </a:r>
            <a:endParaRPr lang="zh-CN" altLang="en-US" i="1" dirty="0">
              <a:solidFill>
                <a:schemeClr val="tx1"/>
              </a:solidFill>
              <a:latin typeface="汉仪醒示体简" panose="02010609000101010101" pitchFamily="49" charset="-122"/>
              <a:ea typeface="汉仪醒示体简" panose="02010609000101010101" pitchFamily="49" charset="-122"/>
              <a:cs typeface="+mj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3CB66FE-FF88-0C33-F35A-0B81752E3E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1356" y="4550811"/>
            <a:ext cx="2905698" cy="189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E06BD1-8F1A-4361-8FB2-BA258B9DFB29}"/>
              </a:ext>
            </a:extLst>
          </p:cNvPr>
          <p:cNvSpPr/>
          <p:nvPr/>
        </p:nvSpPr>
        <p:spPr>
          <a:xfrm>
            <a:off x="4914750" y="6256871"/>
            <a:ext cx="2862304" cy="596900"/>
          </a:xfrm>
          <a:prstGeom prst="rect">
            <a:avLst/>
          </a:prstGeom>
          <a:solidFill>
            <a:schemeClr val="tx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1906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年灵恩方言运动暴发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1967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年灵恩方言进入天主教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026" name="Picture 2" descr="示每拿教會主教波旅甲殉道（賀宗寧）2017.02.24 – OC举目网站">
            <a:extLst>
              <a:ext uri="{FF2B5EF4-FFF2-40B4-BE49-F238E27FC236}">
                <a16:creationId xmlns="" xmlns:a16="http://schemas.microsoft.com/office/drawing/2014/main" id="{1A3B2843-BCFA-F22B-5366-6B1B9EC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49" y="1063764"/>
            <a:ext cx="2457346" cy="1843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8A656414-59AD-46BD-8DF8-0DA7ECC5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212" y="1350597"/>
            <a:ext cx="1277301" cy="854887"/>
          </a:xfrm>
          <a:prstGeom prst="rect">
            <a:avLst/>
          </a:prstGeom>
          <a:noFill/>
          <a:effectLst>
            <a:glow rad="1016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265D0E6F-A2C2-93FA-53C2-0DB0638A1607}"/>
              </a:ext>
            </a:extLst>
          </p:cNvPr>
          <p:cNvSpPr/>
          <p:nvPr/>
        </p:nvSpPr>
        <p:spPr>
          <a:xfrm>
            <a:off x="8259212" y="2335028"/>
            <a:ext cx="1661477" cy="523834"/>
          </a:xfrm>
          <a:prstGeom prst="rect">
            <a:avLst/>
          </a:prstGeom>
          <a:solidFill>
            <a:schemeClr val="tx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改教运动的无数牺牲灵恩派全部抹杀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2D14495-8765-2163-E729-C5DC3A50B6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3778" y="5953644"/>
            <a:ext cx="4033233" cy="756354"/>
          </a:xfrm>
          <a:prstGeom prst="rect">
            <a:avLst/>
          </a:prstGeom>
          <a:ln>
            <a:noFill/>
          </a:ln>
          <a:effectLst>
            <a:glow rad="25400">
              <a:srgbClr val="00B050"/>
            </a:glow>
            <a:softEdge rad="63500"/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004A3E7-06C7-E238-BEEF-077911F2F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3778" y="5507403"/>
            <a:ext cx="3933286" cy="398210"/>
          </a:xfrm>
          <a:prstGeom prst="rect">
            <a:avLst/>
          </a:prstGeom>
          <a:effectLst>
            <a:glow rad="246975">
              <a:schemeClr val="accent6">
                <a:satMod val="175000"/>
                <a:alpha val="89737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316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世界宗教分布| CTO笔记">
            <a:extLst>
              <a:ext uri="{FF2B5EF4-FFF2-40B4-BE49-F238E27FC236}">
                <a16:creationId xmlns="" xmlns:a16="http://schemas.microsoft.com/office/drawing/2014/main" id="{E5157FD0-48AD-438A-894A-8BD18123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21" y="0"/>
            <a:ext cx="12232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09D5A8D-5CF5-4BC5-B31F-B09127D6D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88698"/>
            <a:ext cx="3524250" cy="3219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D123F714-CB16-4BCD-A6BE-C23413D03485}"/>
              </a:ext>
            </a:extLst>
          </p:cNvPr>
          <p:cNvSpPr>
            <a:spLocks/>
          </p:cNvSpPr>
          <p:nvPr/>
        </p:nvSpPr>
        <p:spPr bwMode="gray">
          <a:xfrm rot="21119742" flipH="1">
            <a:off x="5861209" y="-39204"/>
            <a:ext cx="1260416" cy="2201941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flip="none" rotWithShape="1">
            <a:gsLst>
              <a:gs pos="19000">
                <a:srgbClr val="00FF00"/>
              </a:gs>
              <a:gs pos="61000">
                <a:schemeClr val="accent4">
                  <a:lumMod val="97000"/>
                  <a:lumOff val="3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charset="0"/>
              <a:ea typeface="新細明體" pitchFamily="18" charset="-12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A258080F-0F0F-4A81-AFE9-A1CE5C9F48FD}"/>
              </a:ext>
            </a:extLst>
          </p:cNvPr>
          <p:cNvSpPr>
            <a:spLocks/>
          </p:cNvSpPr>
          <p:nvPr/>
        </p:nvSpPr>
        <p:spPr bwMode="gray">
          <a:xfrm rot="592647" flipH="1" flipV="1">
            <a:off x="5800154" y="1446162"/>
            <a:ext cx="1007704" cy="109106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flip="none" rotWithShape="1">
            <a:gsLst>
              <a:gs pos="90265">
                <a:srgbClr val="0070C0"/>
              </a:gs>
              <a:gs pos="19000">
                <a:schemeClr val="accent2">
                  <a:lumMod val="60000"/>
                  <a:lumOff val="40000"/>
                </a:schemeClr>
              </a:gs>
              <a:gs pos="61000">
                <a:schemeClr val="accent4">
                  <a:lumMod val="97000"/>
                  <a:lumOff val="3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charset="0"/>
              <a:ea typeface="新細明體" pitchFamily="18" charset="-12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3835B0F1-DC94-4E26-9781-7F9708A3D6DA}"/>
              </a:ext>
            </a:extLst>
          </p:cNvPr>
          <p:cNvSpPr txBox="1"/>
          <p:nvPr/>
        </p:nvSpPr>
        <p:spPr>
          <a:xfrm>
            <a:off x="4815542" y="2975109"/>
            <a:ext cx="1852677" cy="738664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latinLnBrk="1"/>
            <a:r>
              <a:rPr lang="zh-CN" altLang="en-US" sz="1400" b="1">
                <a:solidFill>
                  <a:schemeClr val="bg1"/>
                </a:solidFill>
                <a:latin typeface="Helvetica" panose="020B0604020202020204" pitchFamily="34" charset="0"/>
              </a:rPr>
              <a:t>美国皮尤研究中心</a:t>
            </a:r>
            <a:r>
              <a:rPr lang="zh-CN" altLang="en-US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：</a:t>
            </a:r>
            <a:r>
              <a:rPr lang="en-US" altLang="zh-CN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2012</a:t>
            </a:r>
            <a:r>
              <a:rPr lang="zh-CN" altLang="en-US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世界基督教</a:t>
            </a:r>
            <a:r>
              <a:rPr lang="en-US" altLang="zh-CN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22</a:t>
            </a:r>
            <a:r>
              <a:rPr lang="zh-CN" altLang="en-US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亿基督邮报</a:t>
            </a:r>
            <a:r>
              <a:rPr lang="en-US" altLang="zh-CN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2012</a:t>
            </a:r>
            <a:r>
              <a:rPr lang="en-US" altLang="zh-CN" sz="1400" b="1">
                <a:solidFill>
                  <a:schemeClr val="bg1"/>
                </a:solidFill>
                <a:latin typeface="Helvetica" panose="020B0604020202020204" pitchFamily="34" charset="0"/>
              </a:rPr>
              <a:t>.</a:t>
            </a:r>
            <a:r>
              <a:rPr lang="en-US" altLang="zh-CN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12</a:t>
            </a:r>
            <a:r>
              <a:rPr lang="en-US" altLang="zh-CN" sz="1400" b="1">
                <a:solidFill>
                  <a:schemeClr val="bg1"/>
                </a:solidFill>
                <a:latin typeface="Helvetica" panose="020B0604020202020204" pitchFamily="34" charset="0"/>
              </a:rPr>
              <a:t>.</a:t>
            </a:r>
            <a:r>
              <a:rPr lang="en-US" altLang="zh-CN" sz="14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20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4CBBCED2-AB74-431F-974A-A58D55E97900}"/>
              </a:ext>
            </a:extLst>
          </p:cNvPr>
          <p:cNvSpPr txBox="1"/>
          <p:nvPr/>
        </p:nvSpPr>
        <p:spPr>
          <a:xfrm>
            <a:off x="6808741" y="1899248"/>
            <a:ext cx="1667739" cy="738664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latinLnBrk="1"/>
            <a:r>
              <a:rPr lang="zh-CN" altLang="en-US" sz="1400" b="1">
                <a:solidFill>
                  <a:schemeClr val="bg1"/>
                </a:solidFill>
                <a:latin typeface="Helvetica" panose="020B0604020202020204" pitchFamily="34" charset="0"/>
              </a:rPr>
              <a:t>基督邮报</a:t>
            </a:r>
            <a:r>
              <a:rPr lang="en-US" altLang="zh-CN" sz="1400" b="1">
                <a:solidFill>
                  <a:schemeClr val="bg1"/>
                </a:solidFill>
                <a:latin typeface="Helvetica" panose="020B0604020202020204" pitchFamily="34" charset="0"/>
              </a:rPr>
              <a:t>2013.10.23</a:t>
            </a:r>
            <a:r>
              <a:rPr lang="zh-CN" altLang="en-US" sz="1400" b="1">
                <a:solidFill>
                  <a:schemeClr val="bg1"/>
                </a:solidFill>
                <a:latin typeface="Helvetica" panose="020B0604020202020204" pitchFamily="34" charset="0"/>
              </a:rPr>
              <a:t>「五旬宗灵恩派派</a:t>
            </a:r>
            <a:r>
              <a:rPr lang="en-US" altLang="zh-CN" sz="1400" b="1">
                <a:solidFill>
                  <a:schemeClr val="bg1"/>
                </a:solidFill>
                <a:latin typeface="Helvetica" panose="020B0604020202020204" pitchFamily="34" charset="0"/>
              </a:rPr>
              <a:t>1906</a:t>
            </a:r>
            <a:r>
              <a:rPr lang="zh-CN" altLang="en-US" sz="1400" b="1">
                <a:solidFill>
                  <a:schemeClr val="bg1"/>
                </a:solidFill>
                <a:latin typeface="Helvetica" panose="020B0604020202020204" pitchFamily="34" charset="0"/>
              </a:rPr>
              <a:t>年至今</a:t>
            </a:r>
            <a:r>
              <a:rPr lang="en-US" altLang="zh-CN" sz="1400" b="1">
                <a:solidFill>
                  <a:schemeClr val="bg1"/>
                </a:solidFill>
                <a:latin typeface="Helvetica" panose="020B0604020202020204" pitchFamily="34" charset="0"/>
              </a:rPr>
              <a:t>10</a:t>
            </a:r>
            <a:r>
              <a:rPr lang="zh-CN" altLang="en-US" sz="1400" b="1">
                <a:solidFill>
                  <a:schemeClr val="bg1"/>
                </a:solidFill>
                <a:latin typeface="Helvetica" panose="020B0604020202020204" pitchFamily="34" charset="0"/>
              </a:rPr>
              <a:t>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9106E696-E098-4508-AB92-F818C45FCF3B}"/>
              </a:ext>
            </a:extLst>
          </p:cNvPr>
          <p:cNvSpPr txBox="1"/>
          <p:nvPr/>
        </p:nvSpPr>
        <p:spPr>
          <a:xfrm>
            <a:off x="3890770" y="1382017"/>
            <a:ext cx="1473302" cy="738664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atinLnBrk="1"/>
            <a:r>
              <a:rPr lang="zh-CN" altLang="en-US" sz="1400" b="1">
                <a:solidFill>
                  <a:schemeClr val="bg1"/>
                </a:solidFill>
                <a:latin typeface="Helvetica" panose="020B0604020202020204" pitchFamily="34" charset="0"/>
              </a:rPr>
              <a:t>基督邮报</a:t>
            </a:r>
            <a:r>
              <a:rPr lang="en-US" altLang="zh-CN" sz="1400" b="1">
                <a:solidFill>
                  <a:schemeClr val="bg1"/>
                </a:solidFill>
                <a:latin typeface="Helvetica" panose="020B0604020202020204" pitchFamily="34" charset="0"/>
              </a:rPr>
              <a:t>2012.12.20</a:t>
            </a:r>
            <a:r>
              <a:rPr lang="zh-CN" altLang="en-US" sz="1400" b="1">
                <a:solidFill>
                  <a:schemeClr val="bg1"/>
                </a:solidFill>
                <a:latin typeface="Helvetica" panose="020B0604020202020204" pitchFamily="34" charset="0"/>
              </a:rPr>
              <a:t>「全球基督教天主教占一半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19B8BEAE-404D-4660-8F38-8C2E8EE7CC32}"/>
              </a:ext>
            </a:extLst>
          </p:cNvPr>
          <p:cNvSpPr/>
          <p:nvPr/>
        </p:nvSpPr>
        <p:spPr>
          <a:xfrm>
            <a:off x="6413978" y="1430099"/>
            <a:ext cx="1036081" cy="41068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灵恩派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56F6A87D-EAB4-465C-86D0-6BDB0039B19C}"/>
              </a:ext>
            </a:extLst>
          </p:cNvPr>
          <p:cNvSpPr/>
          <p:nvPr/>
        </p:nvSpPr>
        <p:spPr>
          <a:xfrm>
            <a:off x="4688382" y="833168"/>
            <a:ext cx="1036081" cy="41068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天主教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9AC25C3A-A60B-46F4-A10D-F1BEB8E26AF1}"/>
              </a:ext>
            </a:extLst>
          </p:cNvPr>
          <p:cNvSpPr/>
          <p:nvPr/>
        </p:nvSpPr>
        <p:spPr>
          <a:xfrm>
            <a:off x="5455336" y="2281404"/>
            <a:ext cx="1036081" cy="41068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福音派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C5442E0-F8F8-4CA5-B8B6-78226F55F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68" y="579363"/>
            <a:ext cx="2770112" cy="2036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CDC2F6F-98FE-4AE9-847A-7E5FADF3E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5" y="4028383"/>
            <a:ext cx="2124759" cy="158938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9A62A4A-2454-402E-ABA2-E9F4E5C97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530" y="4121298"/>
            <a:ext cx="2058245" cy="15189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C374A3E-0847-4665-A787-0E659E0AAC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75" y="2651119"/>
            <a:ext cx="3655445" cy="1239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8A37E2-888D-4216-AF37-A8757E55B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153" y="3136364"/>
            <a:ext cx="1220259" cy="343568"/>
          </a:xfrm>
          <a:prstGeom prst="rect">
            <a:avLst/>
          </a:prstGeom>
        </p:spPr>
      </p:pic>
      <p:pic>
        <p:nvPicPr>
          <p:cNvPr id="24" name="Picture 8" descr="为什么天主教宗的权力可以凌驾于国王之上？教皇与国王关系如何？ - 知乎">
            <a:extLst>
              <a:ext uri="{FF2B5EF4-FFF2-40B4-BE49-F238E27FC236}">
                <a16:creationId xmlns="" xmlns:a16="http://schemas.microsoft.com/office/drawing/2014/main" id="{D8D40FC7-A12B-40F2-BF7E-7FD5F7025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" r="2" b="18339"/>
          <a:stretch/>
        </p:blipFill>
        <p:spPr bwMode="auto">
          <a:xfrm>
            <a:off x="8527333" y="1589781"/>
            <a:ext cx="3584791" cy="1725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神学家福尔特：《众位弟兄》通谕为今日世界诠释福音内涵- 梵蒂冈新闻网">
            <a:extLst>
              <a:ext uri="{FF2B5EF4-FFF2-40B4-BE49-F238E27FC236}">
                <a16:creationId xmlns="" xmlns:a16="http://schemas.microsoft.com/office/drawing/2014/main" id="{4B0CBBFB-25FF-48F0-B4ED-B73F02321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r="2" b="2"/>
          <a:stretch/>
        </p:blipFill>
        <p:spPr bwMode="auto">
          <a:xfrm>
            <a:off x="8575573" y="3181512"/>
            <a:ext cx="3472162" cy="1896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7CCE27AD-3E73-42EA-927F-0BEEB4BD0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43"/>
          <a:stretch/>
        </p:blipFill>
        <p:spPr bwMode="auto">
          <a:xfrm>
            <a:off x="8458490" y="4962670"/>
            <a:ext cx="3588638" cy="1725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: 圆角 26">
            <a:extLst>
              <a:ext uri="{FF2B5EF4-FFF2-40B4-BE49-F238E27FC236}">
                <a16:creationId xmlns="" xmlns:a16="http://schemas.microsoft.com/office/drawing/2014/main" id="{688A64C0-88D2-43CA-94C2-1B3FDF3A1F0A}"/>
              </a:ext>
            </a:extLst>
          </p:cNvPr>
          <p:cNvSpPr/>
          <p:nvPr/>
        </p:nvSpPr>
        <p:spPr>
          <a:xfrm>
            <a:off x="8247951" y="3021252"/>
            <a:ext cx="1667739" cy="39588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教皇宣告通谕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="" xmlns:a16="http://schemas.microsoft.com/office/drawing/2014/main" id="{0C6120DC-8A09-4561-B3EE-852D9F302046}"/>
              </a:ext>
            </a:extLst>
          </p:cNvPr>
          <p:cNvSpPr/>
          <p:nvPr/>
        </p:nvSpPr>
        <p:spPr>
          <a:xfrm>
            <a:off x="8313618" y="6301858"/>
            <a:ext cx="1667739" cy="39588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教皇发布通谕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="" xmlns:a16="http://schemas.microsoft.com/office/drawing/2014/main" id="{25E1ED4E-D1C9-4DCF-86A2-9D0F2236F6A7}"/>
              </a:ext>
            </a:extLst>
          </p:cNvPr>
          <p:cNvSpPr/>
          <p:nvPr/>
        </p:nvSpPr>
        <p:spPr>
          <a:xfrm>
            <a:off x="8243086" y="4690511"/>
            <a:ext cx="1667739" cy="39588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教皇签署通谕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="" xmlns:a16="http://schemas.microsoft.com/office/drawing/2014/main" id="{862F90C6-D097-4D1A-B567-A52BF84D2FBE}"/>
              </a:ext>
            </a:extLst>
          </p:cNvPr>
          <p:cNvSpPr/>
          <p:nvPr/>
        </p:nvSpPr>
        <p:spPr>
          <a:xfrm>
            <a:off x="2637024" y="2272148"/>
            <a:ext cx="1667739" cy="39588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杰夫信息通谕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="" xmlns:a16="http://schemas.microsoft.com/office/drawing/2014/main" id="{30FD651E-A5D4-4966-A355-4BDA7DCB273D}"/>
              </a:ext>
            </a:extLst>
          </p:cNvPr>
          <p:cNvSpPr/>
          <p:nvPr/>
        </p:nvSpPr>
        <p:spPr>
          <a:xfrm>
            <a:off x="1330947" y="5650733"/>
            <a:ext cx="2842828" cy="39588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cs typeface="+mj-cs"/>
              </a:rPr>
              <a:t>BILD</a:t>
            </a:r>
            <a:r>
              <a:rPr lang="zh-CN" altLang="en-US" sz="1600" b="1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网站宣传视频塔式图示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D6468656-6DA9-453E-971E-5A63F0A2B76F}"/>
              </a:ext>
            </a:extLst>
          </p:cNvPr>
          <p:cNvSpPr/>
          <p:nvPr/>
        </p:nvSpPr>
        <p:spPr>
          <a:xfrm>
            <a:off x="4563988" y="5251773"/>
            <a:ext cx="3023201" cy="862699"/>
          </a:xfrm>
          <a:prstGeom prst="rect">
            <a:avLst/>
          </a:prstGeom>
          <a:solidFill>
            <a:srgbClr val="7030A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灵恩运动第四波后塔式通谕快速走向联合</a:t>
            </a:r>
            <a:endParaRPr lang="zh-CN" altLang="en-US" sz="1400" b="1" i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="" xmlns:a16="http://schemas.microsoft.com/office/drawing/2014/main" id="{99969E74-4F14-44D9-86DC-7E46A1B85EE1}"/>
              </a:ext>
            </a:extLst>
          </p:cNvPr>
          <p:cNvSpPr/>
          <p:nvPr/>
        </p:nvSpPr>
        <p:spPr>
          <a:xfrm>
            <a:off x="6413978" y="2640282"/>
            <a:ext cx="1878247" cy="3058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j-cs"/>
              </a:rPr>
              <a:t>统治数目夸大之嫌</a:t>
            </a:r>
          </a:p>
        </p:txBody>
      </p:sp>
      <p:sp>
        <p:nvSpPr>
          <p:cNvPr id="2" name="箭头: 燕尾形 1">
            <a:extLst>
              <a:ext uri="{FF2B5EF4-FFF2-40B4-BE49-F238E27FC236}">
                <a16:creationId xmlns="" xmlns:a16="http://schemas.microsoft.com/office/drawing/2014/main" id="{CD3D0E81-B40F-4B9C-966E-A64F69D43637}"/>
              </a:ext>
            </a:extLst>
          </p:cNvPr>
          <p:cNvSpPr/>
          <p:nvPr/>
        </p:nvSpPr>
        <p:spPr>
          <a:xfrm rot="5400000">
            <a:off x="9989191" y="3174818"/>
            <a:ext cx="816691" cy="484632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燕尾形 33">
            <a:extLst>
              <a:ext uri="{FF2B5EF4-FFF2-40B4-BE49-F238E27FC236}">
                <a16:creationId xmlns="" xmlns:a16="http://schemas.microsoft.com/office/drawing/2014/main" id="{39701FE8-9A2F-4BC3-B19C-10A4AB4E4512}"/>
              </a:ext>
            </a:extLst>
          </p:cNvPr>
          <p:cNvSpPr/>
          <p:nvPr/>
        </p:nvSpPr>
        <p:spPr>
          <a:xfrm rot="12046344">
            <a:off x="2468290" y="4270359"/>
            <a:ext cx="6457938" cy="390605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燕尾形 34">
            <a:extLst>
              <a:ext uri="{FF2B5EF4-FFF2-40B4-BE49-F238E27FC236}">
                <a16:creationId xmlns="" xmlns:a16="http://schemas.microsoft.com/office/drawing/2014/main" id="{5B2058BA-AF54-448D-8B5C-5A86E84B4FFF}"/>
              </a:ext>
            </a:extLst>
          </p:cNvPr>
          <p:cNvSpPr/>
          <p:nvPr/>
        </p:nvSpPr>
        <p:spPr>
          <a:xfrm rot="5400000">
            <a:off x="10003969" y="4766550"/>
            <a:ext cx="816691" cy="484632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D613231-ABE1-4D1C-B5C7-90D5847D91C3}"/>
              </a:ext>
            </a:extLst>
          </p:cNvPr>
          <p:cNvSpPr/>
          <p:nvPr/>
        </p:nvSpPr>
        <p:spPr>
          <a:xfrm>
            <a:off x="1281868" y="3136364"/>
            <a:ext cx="1355156" cy="395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556A52C9-3D11-40C9-5E89-4CA6CAB1909C}"/>
              </a:ext>
            </a:extLst>
          </p:cNvPr>
          <p:cNvSpPr txBox="1">
            <a:spLocks/>
          </p:cNvSpPr>
          <p:nvPr/>
        </p:nvSpPr>
        <p:spPr>
          <a:xfrm>
            <a:off x="254732" y="185389"/>
            <a:ext cx="3717642" cy="393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dirty="0">
                <a:latin typeface="华文新魏" pitchFamily="2" charset="-122"/>
                <a:ea typeface="华文新魏" pitchFamily="2" charset="-122"/>
              </a:rPr>
              <a:t>十、失去冠冕的危险</a:t>
            </a:r>
          </a:p>
        </p:txBody>
      </p:sp>
    </p:spTree>
    <p:extLst>
      <p:ext uri="{BB962C8B-B14F-4D97-AF65-F5344CB8AC3E}">
        <p14:creationId xmlns:p14="http://schemas.microsoft.com/office/powerpoint/2010/main" val="2828819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8932315" y="1726154"/>
            <a:ext cx="3207804" cy="3920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王上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12:8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「王却不用老年人给他出的主意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箴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22:4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「敬畏耶和华心存谦卑，就得富有、尊荣、生命为赏赐。</a:t>
            </a:r>
          </a:p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箴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28:14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「常存敬畏的，便为有福；心存刚硬的，必陷在祸患里。」</a:t>
            </a:r>
            <a:endParaRPr kumimoji="1"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提后</a:t>
            </a:r>
            <a:r>
              <a:rPr kumimoji="1"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2:22</a:t>
            </a:r>
            <a:r>
              <a:rPr kumimoji="1"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「你要逃避少年的私欲，同那清心祷告主的人追求公义、信德、仁爱、和平。」</a:t>
            </a:r>
            <a:endParaRPr kumimoji="1"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buNone/>
            </a:pPr>
            <a:endParaRPr kumimoji="1" lang="zh-CN" altLang="en-US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A51A4A3-BB8D-8FF6-9387-F06CCE7E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61" y="992675"/>
            <a:ext cx="8700873" cy="4899078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15300DB0-3E69-2F07-C30E-7C396BC207BD}"/>
              </a:ext>
            </a:extLst>
          </p:cNvPr>
          <p:cNvSpPr txBox="1">
            <a:spLocks/>
          </p:cNvSpPr>
          <p:nvPr/>
        </p:nvSpPr>
        <p:spPr>
          <a:xfrm>
            <a:off x="254732" y="185389"/>
            <a:ext cx="3717642" cy="393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十、失去冠冕的危险</a:t>
            </a:r>
          </a:p>
        </p:txBody>
      </p:sp>
    </p:spTree>
    <p:extLst>
      <p:ext uri="{BB962C8B-B14F-4D97-AF65-F5344CB8AC3E}">
        <p14:creationId xmlns:p14="http://schemas.microsoft.com/office/powerpoint/2010/main" val="1378855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07589B-7C48-6216-A606-0C1C858E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BC765BC-927A-ADAC-7070-DAFA880C89F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FF00"/>
          </a:solidFill>
        </p:spPr>
        <p:txBody>
          <a:bodyPr/>
          <a:lstStyle/>
          <a:p>
            <a:pPr marL="0" indent="0">
              <a:buNone/>
            </a:pPr>
            <a:r>
              <a:rPr kumimoji="1" lang="zh-CN" altLang="en-US" sz="9600" dirty="0">
                <a:solidFill>
                  <a:srgbClr val="FF0000"/>
                </a:solidFill>
              </a:rPr>
              <a:t>到此止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7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8766515" y="2367494"/>
            <a:ext cx="3121573" cy="24012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 传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10:8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「挖陷坑的，自己必掉在其中；拆墙垣的，必为蛇所咬。」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        罗</a:t>
            </a:r>
            <a:r>
              <a:rPr kumimoji="1" lang="en-US" altLang="zh-CN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14:23</a:t>
            </a:r>
            <a:r>
              <a:rPr kumimoji="1" lang="zh-CN" altLang="en-US" sz="2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「若有疑心而吃的，就必有罪」</a:t>
            </a:r>
            <a:endParaRPr kumimoji="1" lang="en-US" altLang="zh-CN" sz="2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C58DBE9-1121-A66D-B932-11189A9B904A}"/>
              </a:ext>
            </a:extLst>
          </p:cNvPr>
          <p:cNvSpPr txBox="1"/>
          <p:nvPr/>
        </p:nvSpPr>
        <p:spPr>
          <a:xfrm>
            <a:off x="8060829" y="4897505"/>
            <a:ext cx="3951745" cy="1200329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zh-CN" altLang="en-US" sz="2400" i="1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凡不敢领进家门的，就不要盲目跟随； 凡自己不愿意的，就不要鼓励别人去行。</a:t>
            </a:r>
            <a:endParaRPr lang="zh-CN" altLang="en-US" sz="16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="" xmlns:a16="http://schemas.microsoft.com/office/drawing/2014/main" id="{ED70B359-9488-4A3F-CC02-2D5C4BE84E50}"/>
              </a:ext>
            </a:extLst>
          </p:cNvPr>
          <p:cNvSpPr txBox="1">
            <a:spLocks/>
          </p:cNvSpPr>
          <p:nvPr/>
        </p:nvSpPr>
        <p:spPr>
          <a:xfrm>
            <a:off x="280637" y="110435"/>
            <a:ext cx="4586637" cy="62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序言：辨别灵护家关键！</a:t>
            </a:r>
          </a:p>
        </p:txBody>
      </p:sp>
      <p:pic>
        <p:nvPicPr>
          <p:cNvPr id="1026" name="Picture 2" descr="毒蛇咬伤（毒蛇咬伤（西医））_百度百科">
            <a:extLst>
              <a:ext uri="{FF2B5EF4-FFF2-40B4-BE49-F238E27FC236}">
                <a16:creationId xmlns="" xmlns:a16="http://schemas.microsoft.com/office/drawing/2014/main" id="{3EC5476E-A298-4DCE-F6E9-E7FD4D83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2" y="1918524"/>
            <a:ext cx="4118166" cy="2765484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男用眼鏡蛇熬湯斷頭狂噴毒他險瞎- 日常- 網推">
            <a:extLst>
              <a:ext uri="{FF2B5EF4-FFF2-40B4-BE49-F238E27FC236}">
                <a16:creationId xmlns="" xmlns:a16="http://schemas.microsoft.com/office/drawing/2014/main" id="{2BBF0F22-94D8-047A-D095-F052FD36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3963"/>
            <a:ext cx="2216235" cy="1479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最毒的树：见血封喉树- YouTube">
            <a:extLst>
              <a:ext uri="{FF2B5EF4-FFF2-40B4-BE49-F238E27FC236}">
                <a16:creationId xmlns="" xmlns:a16="http://schemas.microsoft.com/office/drawing/2014/main" id="{AF28D840-9A33-4514-4A98-9B0FAB69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64" y="1261274"/>
            <a:ext cx="4084853" cy="2592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仙人球怎么养？注意这7大点让它长得又快又漂亮！ - 土流网">
            <a:extLst>
              <a:ext uri="{FF2B5EF4-FFF2-40B4-BE49-F238E27FC236}">
                <a16:creationId xmlns="" xmlns:a16="http://schemas.microsoft.com/office/drawing/2014/main" id="{053F5A30-221D-0933-12C1-31FD76FB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38" y="3568108"/>
            <a:ext cx="3433081" cy="2284559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28">
            <a:extLst>
              <a:ext uri="{FF2B5EF4-FFF2-40B4-BE49-F238E27FC236}">
                <a16:creationId xmlns="" xmlns:a16="http://schemas.microsoft.com/office/drawing/2014/main" id="{E0A2BD92-C827-A590-7F31-8499569C5021}"/>
              </a:ext>
            </a:extLst>
          </p:cNvPr>
          <p:cNvSpPr/>
          <p:nvPr/>
        </p:nvSpPr>
        <p:spPr>
          <a:xfrm>
            <a:off x="6020169" y="3281627"/>
            <a:ext cx="1662797" cy="457454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见血封喉树</a:t>
            </a:r>
          </a:p>
        </p:txBody>
      </p:sp>
      <p:sp>
        <p:nvSpPr>
          <p:cNvPr id="5" name="矩形: 圆角 28">
            <a:extLst>
              <a:ext uri="{FF2B5EF4-FFF2-40B4-BE49-F238E27FC236}">
                <a16:creationId xmlns="" xmlns:a16="http://schemas.microsoft.com/office/drawing/2014/main" id="{67AD5EE7-5968-858B-6852-1A665C6A2F8D}"/>
              </a:ext>
            </a:extLst>
          </p:cNvPr>
          <p:cNvSpPr/>
          <p:nvPr/>
        </p:nvSpPr>
        <p:spPr>
          <a:xfrm>
            <a:off x="1891861" y="5640380"/>
            <a:ext cx="3069021" cy="457454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小孩子家庭谨慎有刺植物</a:t>
            </a:r>
          </a:p>
        </p:txBody>
      </p:sp>
      <p:sp>
        <p:nvSpPr>
          <p:cNvPr id="11" name="矩形: 圆角 28">
            <a:extLst>
              <a:ext uri="{FF2B5EF4-FFF2-40B4-BE49-F238E27FC236}">
                <a16:creationId xmlns="" xmlns:a16="http://schemas.microsoft.com/office/drawing/2014/main" id="{237CED05-FFC0-03B9-5CC6-14F229448B3B}"/>
              </a:ext>
            </a:extLst>
          </p:cNvPr>
          <p:cNvSpPr/>
          <p:nvPr/>
        </p:nvSpPr>
        <p:spPr>
          <a:xfrm>
            <a:off x="179426" y="4924677"/>
            <a:ext cx="2349673" cy="457454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长期玩蛇必有危险</a:t>
            </a:r>
          </a:p>
        </p:txBody>
      </p:sp>
    </p:spTree>
    <p:extLst>
      <p:ext uri="{BB962C8B-B14F-4D97-AF65-F5344CB8AC3E}">
        <p14:creationId xmlns:p14="http://schemas.microsoft.com/office/powerpoint/2010/main" val="359659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6254134" y="2888937"/>
            <a:ext cx="5505253" cy="1566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约壹</a:t>
            </a:r>
            <a:r>
              <a:rPr kumimoji="1" lang="en-US" altLang="zh-CN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4:1</a:t>
            </a:r>
            <a:r>
              <a:rPr kumimoji="1" lang="zh-CN" altLang="en-US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「亲爱的弟兄啊，</a:t>
            </a:r>
            <a:r>
              <a:rPr kumimoji="1" lang="zh-CN" altLang="en-US" sz="18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一切的灵，你们不可都信，总要试验那些灵</a:t>
            </a:r>
            <a:r>
              <a:rPr kumimoji="1" lang="zh-CN" altLang="en-US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是出于神的不是，因为世上有许多假先知已经出来了。」</a:t>
            </a:r>
            <a:endParaRPr kumimoji="1" lang="en-US" altLang="zh-CN" sz="18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kumimoji="1" lang="zh-CN" altLang="en-US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约贰</a:t>
            </a:r>
            <a:r>
              <a:rPr kumimoji="1" lang="en-US" altLang="zh-CN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1:10</a:t>
            </a:r>
            <a:r>
              <a:rPr kumimoji="1" lang="zh-CN" altLang="en-US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「有人到你们那里，不是传这教训，</a:t>
            </a:r>
            <a:r>
              <a:rPr kumimoji="1" lang="zh-CN" altLang="en-US" sz="18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不要接他到家里，也不要问他的安</a:t>
            </a:r>
            <a:r>
              <a:rPr kumimoji="1" lang="en-US" altLang="zh-CN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18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18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C015A726-FA32-70EC-0374-CC1E0786638F}"/>
              </a:ext>
            </a:extLst>
          </p:cNvPr>
          <p:cNvSpPr txBox="1">
            <a:spLocks/>
          </p:cNvSpPr>
          <p:nvPr/>
        </p:nvSpPr>
        <p:spPr>
          <a:xfrm>
            <a:off x="219364" y="62753"/>
            <a:ext cx="4343672" cy="46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序言：辨别灵护家关键！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B66F575-8AF1-237A-D514-22C262A15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64" y="1712939"/>
            <a:ext cx="5355585" cy="352550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2003FAD-83A8-3104-1008-082A85247620}"/>
              </a:ext>
            </a:extLst>
          </p:cNvPr>
          <p:cNvSpPr/>
          <p:nvPr/>
        </p:nvSpPr>
        <p:spPr>
          <a:xfrm>
            <a:off x="75415" y="1166043"/>
            <a:ext cx="6523348" cy="5215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任何错误思想与选择都会被恶魔的灵进入</a:t>
            </a:r>
            <a:r>
              <a:rPr lang="en-US" altLang="zh-CN" sz="2400" b="1" i="1" dirty="0">
                <a:ln w="6600">
                  <a:solidFill>
                    <a:srgbClr val="FFC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FF7C80"/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……</a:t>
            </a:r>
            <a:endParaRPr lang="zh-CN" altLang="en-US" sz="1400" b="1" i="1" dirty="0">
              <a:ln w="6600">
                <a:solidFill>
                  <a:srgbClr val="FFC000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rgbClr val="FF7C80"/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14FE62A-3D9D-1AAF-114E-6F2A489D127C}"/>
              </a:ext>
            </a:extLst>
          </p:cNvPr>
          <p:cNvSpPr txBox="1"/>
          <p:nvPr/>
        </p:nvSpPr>
        <p:spPr>
          <a:xfrm>
            <a:off x="75415" y="5357737"/>
            <a:ext cx="79132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撒上18:8</a:t>
            </a:r>
            <a:r>
              <a:rPr lang="en-US" altLang="zh-CN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-10</a:t>
            </a:r>
            <a:r>
              <a:rPr lang="zh-CN" altLang="en-US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「扫罗甚发怒，不喜悦这话，就说：将万万归大卫，千千归我，只剩下王位没有给他了</a:t>
            </a:r>
            <a:r>
              <a:rPr lang="en-US" altLang="zh-CN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次日，从神那里来的恶魔大大降在扫罗身上，他就在家中胡言乱语</a:t>
            </a:r>
            <a:r>
              <a:rPr lang="en-US" altLang="zh-CN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lang="zh-CN" altLang="en-US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lang="en-US" altLang="zh-CN" sz="14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彼前</a:t>
            </a:r>
            <a:r>
              <a:rPr lang="en-US" altLang="zh-CN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5:8</a:t>
            </a:r>
            <a:r>
              <a:rPr lang="zh-CN" altLang="en-US" sz="14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「务要谨守、警醒，因为你们的仇敌魔鬼，如同吼叫的狮子，遍地游行，寻找可吞吃的人。」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C58DBE9-1121-A66D-B932-11189A9B904A}"/>
              </a:ext>
            </a:extLst>
          </p:cNvPr>
          <p:cNvSpPr txBox="1"/>
          <p:nvPr/>
        </p:nvSpPr>
        <p:spPr>
          <a:xfrm>
            <a:off x="8064085" y="4515169"/>
            <a:ext cx="3695302" cy="144655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约壹</a:t>
            </a:r>
            <a:r>
              <a:rPr lang="en-US" altLang="zh-CN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4:18</a:t>
            </a:r>
            <a:r>
              <a:rPr lang="zh-CN" altLang="en-US" sz="2000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「惧怕里含着刑罚！」</a:t>
            </a:r>
            <a:endParaRPr lang="en-US" altLang="zh-CN" sz="20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>
              <a:spcBef>
                <a:spcPts val="2400"/>
              </a:spcBef>
            </a:pPr>
            <a:r>
              <a:rPr lang="zh-CN" altLang="en-US" sz="2400" i="1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</a:rPr>
              <a:t>凡不敢试验灵接到家里的，都不要轻易跟随与盲从！</a:t>
            </a:r>
            <a:endParaRPr lang="zh-CN" altLang="en-US" sz="1600" b="1" dirty="0">
              <a:solidFill>
                <a:schemeClr val="bg1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3050AD9-E1A6-F399-D9CD-B06A0718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889" y="1146489"/>
            <a:ext cx="3236871" cy="15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14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教会建造PPT背景00２">
            <a:extLst>
              <a:ext uri="{FF2B5EF4-FFF2-40B4-BE49-F238E27FC236}">
                <a16:creationId xmlns="" xmlns:a16="http://schemas.microsoft.com/office/drawing/2014/main" id="{82E9108D-22D4-73E8-2846-3E02030D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B11D3C7-7E19-32D6-FB8E-859A81C1B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250" y="3674010"/>
            <a:ext cx="4059330" cy="23394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D6D52BF-6EE7-C7BA-30AF-4399E7A37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18" y="4003098"/>
            <a:ext cx="1870841" cy="1399448"/>
          </a:xfrm>
          <a:prstGeom prst="rect">
            <a:avLst/>
          </a:prstGeom>
        </p:spPr>
      </p:pic>
      <p:sp>
        <p:nvSpPr>
          <p:cNvPr id="6" name="矩形: 圆角 28">
            <a:extLst>
              <a:ext uri="{FF2B5EF4-FFF2-40B4-BE49-F238E27FC236}">
                <a16:creationId xmlns="" xmlns:a16="http://schemas.microsoft.com/office/drawing/2014/main" id="{089DFFD2-A24F-0FB7-3733-FD15186C5D37}"/>
              </a:ext>
            </a:extLst>
          </p:cNvPr>
          <p:cNvSpPr/>
          <p:nvPr/>
        </p:nvSpPr>
        <p:spPr>
          <a:xfrm>
            <a:off x="247029" y="5725779"/>
            <a:ext cx="2966254" cy="527915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BILD</a:t>
            </a:r>
            <a:r>
              <a:rPr lang="zh-CN" altLang="en-US" sz="2800" dirty="0">
                <a:solidFill>
                  <a:srgbClr val="FFFF00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通谕</a:t>
            </a:r>
            <a:r>
              <a:rPr lang="zh-CN" altLang="en-US" sz="2400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杰夫</a:t>
            </a:r>
            <a:r>
              <a:rPr lang="en-US" altLang="zh-CN" sz="2000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·</a:t>
            </a:r>
            <a:r>
              <a:rPr lang="zh-CN" altLang="en-US" sz="2000" dirty="0">
                <a:solidFill>
                  <a:schemeClr val="bg1"/>
                </a:solidFill>
                <a:latin typeface="FZDaHei-B02S" panose="02010601030101010101" pitchFamily="2" charset="-122"/>
                <a:ea typeface="FZDaHei-B02S" panose="02010601030101010101" pitchFamily="2" charset="-122"/>
                <a:cs typeface="+mj-cs"/>
              </a:rPr>
              <a:t>里德</a:t>
            </a:r>
          </a:p>
        </p:txBody>
      </p:sp>
      <p:pic>
        <p:nvPicPr>
          <p:cNvPr id="1026" name="Picture 2" descr="腾讯内容开放平台">
            <a:extLst>
              <a:ext uri="{FF2B5EF4-FFF2-40B4-BE49-F238E27FC236}">
                <a16:creationId xmlns="" xmlns:a16="http://schemas.microsoft.com/office/drawing/2014/main" id="{21D0BCFF-7368-AF7A-4F54-3AF054F0A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89" y="3298839"/>
            <a:ext cx="2583794" cy="1935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为什么天主教宗的权力可以凌驾于国王之上？教皇与国王关系如何？ - 知乎">
            <a:extLst>
              <a:ext uri="{FF2B5EF4-FFF2-40B4-BE49-F238E27FC236}">
                <a16:creationId xmlns="" xmlns:a16="http://schemas.microsoft.com/office/drawing/2014/main" id="{2620E8B5-8848-A488-C2FF-72C64EA58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" r="2" b="18339"/>
          <a:stretch/>
        </p:blipFill>
        <p:spPr bwMode="auto">
          <a:xfrm>
            <a:off x="530704" y="563598"/>
            <a:ext cx="3097182" cy="1490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DF88CC6-FC2C-92C1-C0F2-9244B9C9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50" y="475562"/>
            <a:ext cx="2601253" cy="1716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: 圆角 28">
            <a:extLst>
              <a:ext uri="{FF2B5EF4-FFF2-40B4-BE49-F238E27FC236}">
                <a16:creationId xmlns="" xmlns:a16="http://schemas.microsoft.com/office/drawing/2014/main" id="{0A684BE7-70D9-7B22-E94B-0BFD9904DB1E}"/>
              </a:ext>
            </a:extLst>
          </p:cNvPr>
          <p:cNvSpPr/>
          <p:nvPr/>
        </p:nvSpPr>
        <p:spPr>
          <a:xfrm>
            <a:off x="413141" y="2092460"/>
            <a:ext cx="3332308" cy="39343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用教皇</a:t>
            </a:r>
            <a:r>
              <a:rPr lang="en-US" altLang="zh-CN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通谕</a:t>
            </a:r>
            <a:r>
              <a:rPr lang="en-US" altLang="zh-CN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》</a:t>
            </a:r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之名发令威胁</a:t>
            </a:r>
          </a:p>
        </p:txBody>
      </p:sp>
      <p:sp>
        <p:nvSpPr>
          <p:cNvPr id="9" name="矩形: 圆角 28">
            <a:extLst>
              <a:ext uri="{FF2B5EF4-FFF2-40B4-BE49-F238E27FC236}">
                <a16:creationId xmlns="" xmlns:a16="http://schemas.microsoft.com/office/drawing/2014/main" id="{23D64561-6E05-DF86-2939-E40946CA8766}"/>
              </a:ext>
            </a:extLst>
          </p:cNvPr>
          <p:cNvSpPr/>
          <p:nvPr/>
        </p:nvSpPr>
        <p:spPr>
          <a:xfrm>
            <a:off x="4624552" y="2289178"/>
            <a:ext cx="3595471" cy="457454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推广灵恩派「新使徒运动」收编</a:t>
            </a:r>
          </a:p>
        </p:txBody>
      </p:sp>
      <p:sp>
        <p:nvSpPr>
          <p:cNvPr id="10" name="矩形: 圆角 28">
            <a:extLst>
              <a:ext uri="{FF2B5EF4-FFF2-40B4-BE49-F238E27FC236}">
                <a16:creationId xmlns="" xmlns:a16="http://schemas.microsoft.com/office/drawing/2014/main" id="{BC69C292-53E6-68B9-C4F2-EC1A21A3D016}"/>
              </a:ext>
            </a:extLst>
          </p:cNvPr>
          <p:cNvSpPr/>
          <p:nvPr/>
        </p:nvSpPr>
        <p:spPr>
          <a:xfrm>
            <a:off x="8284490" y="5332343"/>
            <a:ext cx="3752192" cy="393436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到处封立「新保罗」将自已比作神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84C69F16-4CD6-2F49-FC5F-8BCE98582259}"/>
              </a:ext>
            </a:extLst>
          </p:cNvPr>
          <p:cNvSpPr txBox="1"/>
          <p:nvPr/>
        </p:nvSpPr>
        <p:spPr>
          <a:xfrm>
            <a:off x="415302" y="2561966"/>
            <a:ext cx="2544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民16:7「擅自专权了」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409CBF3E-8BC6-3433-6E36-082404ED0739}"/>
              </a:ext>
            </a:extLst>
          </p:cNvPr>
          <p:cNvSpPr txBox="1"/>
          <p:nvPr/>
        </p:nvSpPr>
        <p:spPr>
          <a:xfrm>
            <a:off x="5381083" y="2828787"/>
            <a:ext cx="29641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启2:2「自称为使徒却不是使徒的，看出他们是假的来。」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AF0AA57C-2036-CC04-1243-B5EAB9BC1DB1}"/>
              </a:ext>
            </a:extLst>
          </p:cNvPr>
          <p:cNvSpPr txBox="1"/>
          <p:nvPr/>
        </p:nvSpPr>
        <p:spPr>
          <a:xfrm>
            <a:off x="5602014" y="3819646"/>
            <a:ext cx="3266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帖后2:2「冒我名的书信</a:t>
            </a:r>
            <a:r>
              <a:rPr lang="en-US" altLang="zh-CN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……</a:t>
            </a:r>
            <a:r>
              <a:rPr lang="zh-CN" altLang="en-US" b="1" dirty="0">
                <a:solidFill>
                  <a:srgbClr val="C00000"/>
                </a:solidFill>
                <a:latin typeface="FZQiTi-S14S" panose="03000509000000000000" pitchFamily="66" charset="-122"/>
                <a:ea typeface="FZQiTi-S14S" panose="03000509000000000000" pitchFamily="66" charset="-122"/>
                <a:cs typeface="+mj-cs"/>
              </a:rPr>
              <a:t>不要轻易动心，也不要惊慌。」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28BD2A1A-5B4C-CE3A-AE90-063672464D38}"/>
              </a:ext>
            </a:extLst>
          </p:cNvPr>
          <p:cNvSpPr txBox="1"/>
          <p:nvPr/>
        </p:nvSpPr>
        <p:spPr>
          <a:xfrm>
            <a:off x="289961" y="55400"/>
            <a:ext cx="4429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i="1" dirty="0">
                <a:latin typeface="FZDaHei-B02S" panose="02010601030101010101" pitchFamily="2" charset="-122"/>
                <a:ea typeface="FZDaHei-B02S" panose="02010601030101010101" pitchFamily="2" charset="-122"/>
              </a:rPr>
              <a:t>杰夫</a:t>
            </a:r>
            <a:r>
              <a:rPr kumimoji="1" lang="en-US" altLang="zh-CN" sz="2400" i="1" dirty="0">
                <a:latin typeface="FZDaHei-B02S" panose="02010601030101010101" pitchFamily="2" charset="-122"/>
                <a:ea typeface="FZDaHei-B02S" panose="02010601030101010101" pitchFamily="2" charset="-122"/>
              </a:rPr>
              <a:t>《</a:t>
            </a:r>
            <a:r>
              <a:rPr kumimoji="1" lang="zh-CN" altLang="en-US" sz="2400" i="1" dirty="0">
                <a:latin typeface="FZDaHei-B02S" panose="02010601030101010101" pitchFamily="2" charset="-122"/>
                <a:ea typeface="FZDaHei-B02S" panose="02010601030101010101" pitchFamily="2" charset="-122"/>
              </a:rPr>
              <a:t>通谕</a:t>
            </a:r>
            <a:r>
              <a:rPr kumimoji="1" lang="en-US" altLang="zh-CN" sz="2400" i="1" dirty="0">
                <a:latin typeface="FZDaHei-B02S" panose="02010601030101010101" pitchFamily="2" charset="-122"/>
                <a:ea typeface="FZDaHei-B02S" panose="02010601030101010101" pitchFamily="2" charset="-122"/>
              </a:rPr>
              <a:t>》</a:t>
            </a:r>
            <a:r>
              <a:rPr kumimoji="1" lang="zh-CN" altLang="en-US" sz="2400" i="1" dirty="0">
                <a:latin typeface="FZDaHei-B02S" panose="02010601030101010101" pitchFamily="2" charset="-122"/>
                <a:ea typeface="FZDaHei-B02S" panose="02010601030101010101" pitchFamily="2" charset="-122"/>
              </a:rPr>
              <a:t>三渊源危险阴谋</a:t>
            </a:r>
            <a:endParaRPr lang="zh-CN" altLang="en-US" sz="2400" i="1" dirty="0">
              <a:latin typeface="FZDaHei-B02S" panose="02010601030101010101" pitchFamily="2" charset="-122"/>
              <a:ea typeface="FZDaHei-B02S" panose="02010601030101010101" pitchFamily="2" charset="-122"/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="" xmlns:a16="http://schemas.microsoft.com/office/drawing/2014/main" id="{9318D253-9AF3-1D93-1A70-7192D6E85A78}"/>
              </a:ext>
            </a:extLst>
          </p:cNvPr>
          <p:cNvSpPr>
            <a:spLocks noChangeArrowheads="1"/>
          </p:cNvSpPr>
          <p:nvPr/>
        </p:nvSpPr>
        <p:spPr bwMode="auto">
          <a:xfrm rot="8520442" flipH="1" flipV="1">
            <a:off x="1092663" y="2803614"/>
            <a:ext cx="469482" cy="1701263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AutoShape 10">
            <a:extLst>
              <a:ext uri="{FF2B5EF4-FFF2-40B4-BE49-F238E27FC236}">
                <a16:creationId xmlns="" xmlns:a16="http://schemas.microsoft.com/office/drawing/2014/main" id="{D7AFD882-9F62-CA14-A623-DFFB1DC4FACA}"/>
              </a:ext>
            </a:extLst>
          </p:cNvPr>
          <p:cNvSpPr>
            <a:spLocks noChangeArrowheads="1"/>
          </p:cNvSpPr>
          <p:nvPr/>
        </p:nvSpPr>
        <p:spPr bwMode="auto">
          <a:xfrm rot="12977072" flipH="1" flipV="1">
            <a:off x="3665467" y="2359690"/>
            <a:ext cx="469482" cy="1701263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AutoShape 10">
            <a:extLst>
              <a:ext uri="{FF2B5EF4-FFF2-40B4-BE49-F238E27FC236}">
                <a16:creationId xmlns="" xmlns:a16="http://schemas.microsoft.com/office/drawing/2014/main" id="{363ACA40-8B57-CF78-58E3-CC801359F407}"/>
              </a:ext>
            </a:extLst>
          </p:cNvPr>
          <p:cNvSpPr>
            <a:spLocks noChangeArrowheads="1"/>
          </p:cNvSpPr>
          <p:nvPr/>
        </p:nvSpPr>
        <p:spPr bwMode="auto">
          <a:xfrm rot="14787171" flipH="1" flipV="1">
            <a:off x="4753055" y="3580420"/>
            <a:ext cx="469482" cy="1445461"/>
          </a:xfrm>
          <a:prstGeom prst="curvedRightArrow">
            <a:avLst>
              <a:gd name="adj1" fmla="val 38521"/>
              <a:gd name="adj2" fmla="val 72000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F588AE8-8D9F-30A9-E01D-0FBE8B08B3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8749" y="5166402"/>
            <a:ext cx="1300440" cy="128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84525BFF-EAF0-47D2-5552-7934052EA502}"/>
              </a:ext>
            </a:extLst>
          </p:cNvPr>
          <p:cNvSpPr/>
          <p:nvPr/>
        </p:nvSpPr>
        <p:spPr>
          <a:xfrm>
            <a:off x="4776952" y="6195665"/>
            <a:ext cx="767255" cy="2837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00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B 在加不删 模板 2018 0908理\PPT02 各种模板图片 2018 0810理\PPT模板图2 圣经十字架2018 0810\PPT模板 圣经2.jpg">
            <a:extLst>
              <a:ext uri="{FF2B5EF4-FFF2-40B4-BE49-F238E27FC236}">
                <a16:creationId xmlns="" xmlns:a16="http://schemas.microsoft.com/office/drawing/2014/main" id="{DFAF818F-7D1A-6F68-FD25-F96C39F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14D5006-329F-83A6-D93D-D73BD06B9D61}"/>
              </a:ext>
            </a:extLst>
          </p:cNvPr>
          <p:cNvSpPr txBox="1">
            <a:spLocks/>
          </p:cNvSpPr>
          <p:nvPr/>
        </p:nvSpPr>
        <p:spPr>
          <a:xfrm>
            <a:off x="4742329" y="6161549"/>
            <a:ext cx="7359669" cy="544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徒</a:t>
            </a:r>
            <a:r>
              <a:rPr kumimoji="1" lang="en-US" altLang="zh-CN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20:28</a:t>
            </a:r>
            <a:r>
              <a:rPr kumimoji="1" lang="zh-CN" altLang="en-US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「圣灵立你们作全群的监督，你们就当为自己谨慎，也为全群谨慎</a:t>
            </a:r>
            <a:r>
              <a:rPr kumimoji="1" lang="en-US" altLang="zh-CN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」</a:t>
            </a:r>
            <a:endParaRPr kumimoji="1" lang="en-US" altLang="zh-CN" sz="1600" b="1" dirty="0">
              <a:solidFill>
                <a:srgbClr val="FFFF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  <a:p>
            <a:pPr marL="0" indent="0">
              <a:spcBef>
                <a:spcPts val="700"/>
              </a:spcBef>
              <a:buNone/>
            </a:pPr>
            <a:r>
              <a:rPr kumimoji="1" lang="zh-CN" altLang="en-US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林后</a:t>
            </a:r>
            <a:r>
              <a:rPr kumimoji="1" lang="en-US" altLang="zh-CN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8:22.23</a:t>
            </a:r>
            <a:r>
              <a:rPr kumimoji="1" lang="zh-CN" altLang="en-US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「在许多事上屡次试验过</a:t>
            </a:r>
            <a:r>
              <a:rPr kumimoji="1" lang="en-US" altLang="zh-CN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……</a:t>
            </a:r>
            <a:r>
              <a:rPr kumimoji="1" lang="zh-CN" altLang="en-US" sz="1600" b="1" dirty="0">
                <a:solidFill>
                  <a:srgbClr val="FFFF00"/>
                </a:solidFill>
                <a:latin typeface="FZQiTi-S14S" panose="03000509000000000000" pitchFamily="66" charset="-122"/>
                <a:ea typeface="FZQiTi-S14S" panose="03000509000000000000" pitchFamily="66" charset="-122"/>
              </a:rPr>
              <a:t>他们是众教会的使者，是基督的荣耀。」</a:t>
            </a:r>
            <a:endParaRPr kumimoji="1" lang="en-US" altLang="zh-CN" sz="1600" b="1" dirty="0">
              <a:solidFill>
                <a:srgbClr val="FFFF00"/>
              </a:solidFill>
              <a:latin typeface="FZQiTi-S14S" panose="03000509000000000000" pitchFamily="66" charset="-122"/>
              <a:ea typeface="FZQiTi-S14S" panose="03000509000000000000" pitchFamily="66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E66BEE2-F57A-E121-A032-68AD92FE0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6" y="1799976"/>
            <a:ext cx="3837722" cy="252309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8044A09-D124-F733-AE88-255989451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913" y="3429000"/>
            <a:ext cx="2309628" cy="3151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EBCC8D8-AA80-FD24-7FA0-51F2029DC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752" y="1826963"/>
            <a:ext cx="7467245" cy="4238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8C0A7C8-9151-B102-410B-E43251F91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470" y="4374493"/>
            <a:ext cx="1810825" cy="2408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C7903FE0-041A-BAFC-A85C-3DB825ACD576}"/>
              </a:ext>
            </a:extLst>
          </p:cNvPr>
          <p:cNvSpPr txBox="1">
            <a:spLocks/>
          </p:cNvSpPr>
          <p:nvPr/>
        </p:nvSpPr>
        <p:spPr>
          <a:xfrm>
            <a:off x="190776" y="200208"/>
            <a:ext cx="4028498" cy="3842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序言：辨别灵护家关键！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044711C-1997-03BD-DA29-9D1E9B92C2C5}"/>
              </a:ext>
            </a:extLst>
          </p:cNvPr>
          <p:cNvSpPr/>
          <p:nvPr/>
        </p:nvSpPr>
        <p:spPr>
          <a:xfrm>
            <a:off x="190776" y="1799976"/>
            <a:ext cx="3837722" cy="203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2136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67954</TotalTime>
  <Words>6535</Words>
  <Application>Microsoft Office PowerPoint</Application>
  <PresentationFormat>自定义</PresentationFormat>
  <Paragraphs>420</Paragraphs>
  <Slides>59</Slides>
  <Notes>56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0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 一</dc:title>
  <dc:creator>mrwwl</dc:creator>
  <cp:lastModifiedBy>xb21cn</cp:lastModifiedBy>
  <cp:revision>687</cp:revision>
  <dcterms:created xsi:type="dcterms:W3CDTF">2020-06-02T17:35:21Z</dcterms:created>
  <dcterms:modified xsi:type="dcterms:W3CDTF">2022-08-27T23:45:31Z</dcterms:modified>
</cp:coreProperties>
</file>